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72"/>
  </p:notesMasterIdLst>
  <p:sldIdLst>
    <p:sldId id="256" r:id="rId2"/>
    <p:sldId id="294" r:id="rId3"/>
    <p:sldId id="257" r:id="rId4"/>
    <p:sldId id="258" r:id="rId5"/>
    <p:sldId id="259" r:id="rId6"/>
    <p:sldId id="260" r:id="rId7"/>
    <p:sldId id="314" r:id="rId8"/>
    <p:sldId id="315" r:id="rId9"/>
    <p:sldId id="316" r:id="rId10"/>
    <p:sldId id="341" r:id="rId11"/>
    <p:sldId id="317" r:id="rId12"/>
    <p:sldId id="373" r:id="rId13"/>
    <p:sldId id="372" r:id="rId14"/>
    <p:sldId id="318" r:id="rId15"/>
    <p:sldId id="319" r:id="rId16"/>
    <p:sldId id="302" r:id="rId17"/>
    <p:sldId id="304" r:id="rId18"/>
    <p:sldId id="305" r:id="rId19"/>
    <p:sldId id="306" r:id="rId20"/>
    <p:sldId id="307" r:id="rId21"/>
    <p:sldId id="312" r:id="rId22"/>
    <p:sldId id="313" r:id="rId23"/>
    <p:sldId id="299" r:id="rId24"/>
    <p:sldId id="348" r:id="rId25"/>
    <p:sldId id="374" r:id="rId26"/>
    <p:sldId id="275"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342" r:id="rId63"/>
    <p:sldId id="343" r:id="rId64"/>
    <p:sldId id="344" r:id="rId65"/>
    <p:sldId id="345" r:id="rId66"/>
    <p:sldId id="346" r:id="rId67"/>
    <p:sldId id="347" r:id="rId68"/>
    <p:sldId id="338" r:id="rId69"/>
    <p:sldId id="339" r:id="rId70"/>
    <p:sldId id="340" r:id="rId7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0" d="100"/>
          <a:sy n="50" d="100"/>
        </p:scale>
        <p:origin x="-1872"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EE8F2C6-276C-4900-90C8-BACFE55845A1}" type="datetimeFigureOut">
              <a:rPr lang="ar-IQ" smtClean="0"/>
              <a:pPr/>
              <a:t>26/07/1445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C92582-B896-413A-B3E6-F373D93E49C7}" type="slidenum">
              <a:rPr lang="ar-IQ" smtClean="0"/>
              <a:pPr/>
              <a:t>‹#›</a:t>
            </a:fld>
            <a:endParaRPr lang="ar-IQ"/>
          </a:p>
        </p:txBody>
      </p:sp>
    </p:spTree>
    <p:extLst>
      <p:ext uri="{BB962C8B-B14F-4D97-AF65-F5344CB8AC3E}">
        <p14:creationId xmlns:p14="http://schemas.microsoft.com/office/powerpoint/2010/main" val="35388758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14</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15</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24</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26</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27</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28</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29</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41</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42</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50</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3</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51</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52</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53</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54</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55</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56</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57</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58</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59</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60</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4</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61</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62</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63</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64</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65</a:t>
            </a:fld>
            <a:endParaRPr lang="ar-IQ"/>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66</a:t>
            </a:fld>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67</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5</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6</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7</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8</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9</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73C92582-B896-413A-B3E6-F373D93E49C7}" type="slidenum">
              <a:rPr lang="ar-IQ" smtClean="0"/>
              <a:pPr/>
              <a:t>11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395982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216353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307740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27077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422547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218460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74105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307941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97837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299531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DAC0C5F-8546-47A9-A776-08B9B6754D15}" type="datetimeFigureOut">
              <a:rPr lang="ar-IQ" smtClean="0"/>
              <a:pPr/>
              <a:t>26/07/1445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59C7286-9DE2-456A-B409-8275C8B087CF}" type="slidenum">
              <a:rPr lang="ar-IQ" smtClean="0"/>
              <a:pPr/>
              <a:t>‹#›</a:t>
            </a:fld>
            <a:endParaRPr lang="ar-IQ"/>
          </a:p>
        </p:txBody>
      </p:sp>
    </p:spTree>
    <p:extLst>
      <p:ext uri="{BB962C8B-B14F-4D97-AF65-F5344CB8AC3E}">
        <p14:creationId xmlns:p14="http://schemas.microsoft.com/office/powerpoint/2010/main" val="7866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C0C5F-8546-47A9-A776-08B9B6754D15}" type="datetimeFigureOut">
              <a:rPr lang="ar-IQ" smtClean="0"/>
              <a:pPr/>
              <a:t>26/07/1445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C7286-9DE2-456A-B409-8275C8B087CF}" type="slidenum">
              <a:rPr lang="ar-IQ" smtClean="0"/>
              <a:pPr/>
              <a:t>‹#›</a:t>
            </a:fld>
            <a:endParaRPr lang="ar-IQ"/>
          </a:p>
        </p:txBody>
      </p:sp>
    </p:spTree>
    <p:extLst>
      <p:ext uri="{BB962C8B-B14F-4D97-AF65-F5344CB8AC3E}">
        <p14:creationId xmlns:p14="http://schemas.microsoft.com/office/powerpoint/2010/main" val="4159844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file:///C:\Users\new\Desktop\11.wmv"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836712"/>
            <a:ext cx="8643966" cy="2620888"/>
          </a:xfrm>
        </p:spPr>
        <p:style>
          <a:lnRef idx="2">
            <a:schemeClr val="dk1"/>
          </a:lnRef>
          <a:fillRef idx="1">
            <a:schemeClr val="lt1"/>
          </a:fillRef>
          <a:effectRef idx="0">
            <a:schemeClr val="dk1"/>
          </a:effectRef>
          <a:fontRef idx="minor">
            <a:schemeClr val="dk1"/>
          </a:fontRef>
        </p:style>
        <p:txBody>
          <a:bodyPr>
            <a:prstTxWarp prst="textDeflateTop">
              <a:avLst/>
            </a:prstTxWarp>
            <a:scene3d>
              <a:camera prst="perspectiveFront"/>
              <a:lightRig rig="threePt" dir="t"/>
            </a:scene3d>
          </a:bodyPr>
          <a:lstStyle/>
          <a:p>
            <a:r>
              <a:rPr lang="en-US" sz="4000" dirty="0" smtClean="0">
                <a:latin typeface="Arial" pitchFamily="34" charset="0"/>
                <a:cs typeface="Arial" pitchFamily="34" charset="0"/>
              </a:rPr>
              <a:t>Local</a:t>
            </a:r>
            <a:r>
              <a:rPr lang="en-US" dirty="0" smtClean="0">
                <a:latin typeface="Arial" pitchFamily="34" charset="0"/>
                <a:cs typeface="Arial" pitchFamily="34" charset="0"/>
              </a:rPr>
              <a:t> and Regional Anesthesia</a:t>
            </a:r>
            <a:endParaRPr lang="ar-IQ" dirty="0">
              <a:latin typeface="Arial" pitchFamily="34" charset="0"/>
              <a:cs typeface="Arial" pitchFamily="34" charset="0"/>
            </a:endParaRPr>
          </a:p>
        </p:txBody>
      </p:sp>
      <p:sp>
        <p:nvSpPr>
          <p:cNvPr id="3" name="عنوان فرعي 2"/>
          <p:cNvSpPr>
            <a:spLocks noGrp="1"/>
          </p:cNvSpPr>
          <p:nvPr>
            <p:ph type="subTitle" idx="1"/>
          </p:nvPr>
        </p:nvSpPr>
        <p:spPr>
          <a:xfrm>
            <a:off x="1835696" y="3789040"/>
            <a:ext cx="5112568" cy="1768160"/>
          </a:xfrm>
        </p:spPr>
        <p:style>
          <a:lnRef idx="1">
            <a:schemeClr val="dk1"/>
          </a:lnRef>
          <a:fillRef idx="2">
            <a:schemeClr val="dk1"/>
          </a:fillRef>
          <a:effectRef idx="1">
            <a:schemeClr val="dk1"/>
          </a:effectRef>
          <a:fontRef idx="minor">
            <a:schemeClr val="dk1"/>
          </a:fontRef>
        </p:style>
        <p:txBody>
          <a:bodyPr>
            <a:normAutofit/>
          </a:bodyPr>
          <a:lstStyle/>
          <a:p>
            <a:pPr algn="ctr"/>
            <a:r>
              <a:rPr lang="en-US" sz="3600" dirty="0" smtClean="0">
                <a:solidFill>
                  <a:schemeClr val="tx2">
                    <a:lumMod val="75000"/>
                  </a:schemeClr>
                </a:solidFill>
                <a:latin typeface="Baskerville Old Face" pitchFamily="18" charset="0"/>
              </a:rPr>
              <a:t>By </a:t>
            </a:r>
          </a:p>
          <a:p>
            <a:pPr algn="ctr"/>
            <a:r>
              <a:rPr lang="en-US" sz="3600" dirty="0" smtClean="0">
                <a:solidFill>
                  <a:schemeClr val="tx2">
                    <a:lumMod val="75000"/>
                  </a:schemeClr>
                </a:solidFill>
                <a:effectLst>
                  <a:glow rad="228600">
                    <a:schemeClr val="accent4">
                      <a:satMod val="175000"/>
                      <a:alpha val="40000"/>
                    </a:schemeClr>
                  </a:glow>
                </a:effectLst>
                <a:latin typeface="Baskerville Old Face" pitchFamily="18" charset="0"/>
              </a:rPr>
              <a:t>Mohammed ALShekh </a:t>
            </a:r>
            <a:endParaRPr lang="en-US" sz="3600" dirty="0" smtClean="0">
              <a:solidFill>
                <a:schemeClr val="tx2">
                  <a:lumMod val="75000"/>
                </a:schemeClr>
              </a:solidFill>
              <a:effectLst>
                <a:glow rad="228600">
                  <a:schemeClr val="accent4">
                    <a:satMod val="175000"/>
                    <a:alpha val="40000"/>
                  </a:schemeClr>
                </a:glow>
              </a:effectLst>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99592" y="405450"/>
            <a:ext cx="4286280" cy="523220"/>
          </a:xfrm>
          <a:prstGeom prst="rect">
            <a:avLst/>
          </a:prstGeom>
        </p:spPr>
        <p:txBody>
          <a:bodyPr wrap="square">
            <a:spAutoFit/>
          </a:bodyPr>
          <a:lstStyle/>
          <a:p>
            <a:pPr algn="l" rtl="0"/>
            <a:r>
              <a:rPr lang="en-US" sz="2800" dirty="0" smtClean="0"/>
              <a:t>The Ideal Local Anesthetic</a:t>
            </a:r>
            <a:endParaRPr lang="ar-IQ" sz="2800" dirty="0"/>
          </a:p>
        </p:txBody>
      </p:sp>
      <p:sp>
        <p:nvSpPr>
          <p:cNvPr id="5" name="مستطيل 4"/>
          <p:cNvSpPr/>
          <p:nvPr/>
        </p:nvSpPr>
        <p:spPr>
          <a:xfrm>
            <a:off x="467544" y="1196752"/>
            <a:ext cx="7889530" cy="4832092"/>
          </a:xfrm>
          <a:prstGeom prst="rect">
            <a:avLst/>
          </a:prstGeom>
        </p:spPr>
        <p:txBody>
          <a:bodyPr wrap="square">
            <a:spAutoFit/>
          </a:bodyPr>
          <a:lstStyle/>
          <a:p>
            <a:pPr algn="l" rtl="0"/>
            <a:r>
              <a:rPr lang="en-US" sz="2800" dirty="0" smtClean="0"/>
              <a:t>Water soluble/stable in solution</a:t>
            </a:r>
          </a:p>
          <a:p>
            <a:pPr algn="l" rtl="0"/>
            <a:r>
              <a:rPr lang="en-US" sz="2800" dirty="0" smtClean="0"/>
              <a:t>The action must be reversible</a:t>
            </a:r>
          </a:p>
          <a:p>
            <a:pPr algn="l" rtl="0"/>
            <a:r>
              <a:rPr lang="en-US" sz="2800" dirty="0" smtClean="0"/>
              <a:t>Should be rapid  onset action</a:t>
            </a:r>
          </a:p>
          <a:p>
            <a:pPr algn="l" rtl="0"/>
            <a:r>
              <a:rPr lang="en-US" sz="2800" dirty="0" smtClean="0"/>
              <a:t>It should be </a:t>
            </a:r>
            <a:r>
              <a:rPr lang="en-US" sz="2800" dirty="0" smtClean="0"/>
              <a:t>stable. </a:t>
            </a:r>
            <a:endParaRPr lang="en-US" sz="2800" dirty="0" smtClean="0"/>
          </a:p>
          <a:p>
            <a:pPr algn="l" rtl="0"/>
            <a:r>
              <a:rPr lang="en-US" sz="2800" dirty="0" smtClean="0"/>
              <a:t>Can </a:t>
            </a:r>
            <a:r>
              <a:rPr lang="en-US" sz="2800" dirty="0" smtClean="0"/>
              <a:t>re sterilization.</a:t>
            </a:r>
            <a:endParaRPr lang="en-US" sz="2800" dirty="0" smtClean="0"/>
          </a:p>
          <a:p>
            <a:pPr algn="l" rtl="0"/>
            <a:r>
              <a:rPr lang="en-US" sz="2800" dirty="0" smtClean="0"/>
              <a:t>− Non-irritating to </a:t>
            </a:r>
            <a:r>
              <a:rPr lang="en-US" sz="2800" dirty="0" smtClean="0"/>
              <a:t>nerve.</a:t>
            </a:r>
            <a:endParaRPr lang="en-US" sz="2800" dirty="0" smtClean="0"/>
          </a:p>
          <a:p>
            <a:pPr algn="l" rtl="0"/>
            <a:r>
              <a:rPr lang="en-US" sz="2800" dirty="0" smtClean="0"/>
              <a:t>− Low systemic toxicity</a:t>
            </a:r>
          </a:p>
          <a:p>
            <a:pPr algn="l" rtl="0"/>
            <a:r>
              <a:rPr lang="en-US" sz="2800" dirty="0" smtClean="0"/>
              <a:t>−  It should have sufficient potency</a:t>
            </a:r>
          </a:p>
          <a:p>
            <a:pPr algn="l" rtl="0"/>
            <a:r>
              <a:rPr lang="en-US" sz="2800" dirty="0" smtClean="0"/>
              <a:t>− Adequate duration of action</a:t>
            </a:r>
          </a:p>
          <a:p>
            <a:pPr algn="l" rtl="0"/>
            <a:r>
              <a:rPr lang="en-US" sz="2800" dirty="0" smtClean="0"/>
              <a:t>− No post anesthetic side </a:t>
            </a:r>
            <a:r>
              <a:rPr lang="en-US" sz="2800" dirty="0" smtClean="0"/>
              <a:t>effects.</a:t>
            </a:r>
            <a:endParaRPr lang="en-US" sz="2800" dirty="0" smtClean="0"/>
          </a:p>
          <a:p>
            <a:pPr algn="l" rtl="0"/>
            <a:r>
              <a:rPr lang="en-US" sz="2800" dirty="0" smtClean="0"/>
              <a:t>− </a:t>
            </a:r>
            <a:r>
              <a:rPr lang="en-US" sz="2800" dirty="0" smtClean="0"/>
              <a:t>Vasoconstriction.</a:t>
            </a:r>
            <a:endParaRPr lang="ar-IQ"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lidesharecdn.com/localanestheticsvk-131125233637-phpapp02/95/slide-10-638.jpg?cb=1385445653"/>
          <p:cNvPicPr>
            <a:picLocks noChangeAspect="1" noChangeArrowheads="1"/>
          </p:cNvPicPr>
          <p:nvPr/>
        </p:nvPicPr>
        <p:blipFill>
          <a:blip r:embed="rId3"/>
          <a:srcRect/>
          <a:stretch>
            <a:fillRect/>
          </a:stretch>
        </p:blipFill>
        <p:spPr bwMode="auto">
          <a:xfrm>
            <a:off x="1142976" y="857232"/>
            <a:ext cx="7231493" cy="54292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1538" y="785794"/>
            <a:ext cx="6500858" cy="1938992"/>
          </a:xfrm>
          <a:prstGeom prst="rect">
            <a:avLst/>
          </a:prstGeom>
          <a:noFill/>
        </p:spPr>
        <p:txBody>
          <a:bodyPr wrap="square" rtlCol="1">
            <a:spAutoFit/>
          </a:bodyPr>
          <a:lstStyle/>
          <a:p>
            <a:pPr algn="l" rtl="0"/>
            <a:r>
              <a:rPr lang="en-US" sz="2800" dirty="0" smtClean="0"/>
              <a:t>Local anesthesia</a:t>
            </a:r>
          </a:p>
          <a:p>
            <a:pPr algn="l" rtl="0"/>
            <a:r>
              <a:rPr lang="en-US" sz="2800" dirty="0" smtClean="0"/>
              <a:t>                  </a:t>
            </a:r>
            <a:r>
              <a:rPr lang="en-US" sz="2400" dirty="0" smtClean="0"/>
              <a:t>Based on the Duration</a:t>
            </a:r>
          </a:p>
          <a:p>
            <a:pPr algn="l" rtl="0"/>
            <a:endParaRPr lang="en-US" sz="2800" dirty="0" smtClean="0"/>
          </a:p>
          <a:p>
            <a:pPr algn="l" rtl="0"/>
            <a:endParaRPr lang="en-US" dirty="0" smtClean="0"/>
          </a:p>
          <a:p>
            <a:pPr algn="l" rtl="0"/>
            <a:endParaRPr lang="ar-IQ" dirty="0"/>
          </a:p>
        </p:txBody>
      </p:sp>
      <p:cxnSp>
        <p:nvCxnSpPr>
          <p:cNvPr id="4" name="رابط كسهم مستقيم 3"/>
          <p:cNvCxnSpPr/>
          <p:nvPr/>
        </p:nvCxnSpPr>
        <p:spPr>
          <a:xfrm rot="5400000">
            <a:off x="1250927" y="1820851"/>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rot="10800000">
            <a:off x="571472" y="2500306"/>
            <a:ext cx="77867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5400000">
            <a:off x="250001" y="282177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a:off x="4394199" y="2820983"/>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a:off x="8037537" y="2820983"/>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285720" y="3286124"/>
            <a:ext cx="2714644" cy="1569660"/>
          </a:xfrm>
          <a:prstGeom prst="rect">
            <a:avLst/>
          </a:prstGeom>
          <a:noFill/>
        </p:spPr>
        <p:txBody>
          <a:bodyPr wrap="square" rtlCol="1">
            <a:spAutoFit/>
          </a:bodyPr>
          <a:lstStyle/>
          <a:p>
            <a:pPr algn="l" rtl="0"/>
            <a:r>
              <a:rPr lang="en-US" sz="2400" dirty="0" smtClean="0"/>
              <a:t>Short acting</a:t>
            </a:r>
          </a:p>
          <a:p>
            <a:pPr algn="l" rtl="0"/>
            <a:r>
              <a:rPr lang="en-US" sz="2400" dirty="0" smtClean="0"/>
              <a:t>Procaine(E)</a:t>
            </a:r>
          </a:p>
          <a:p>
            <a:pPr algn="l" rtl="0"/>
            <a:r>
              <a:rPr lang="en-US" sz="2400" dirty="0" err="1" smtClean="0"/>
              <a:t>Chloroprocaine</a:t>
            </a:r>
            <a:r>
              <a:rPr lang="en-US" sz="2400" dirty="0" smtClean="0"/>
              <a:t>(E)</a:t>
            </a:r>
          </a:p>
          <a:p>
            <a:pPr algn="l" rtl="0"/>
            <a:r>
              <a:rPr lang="en-US" sz="2400" dirty="0" err="1" smtClean="0"/>
              <a:t>Benzocaine</a:t>
            </a:r>
            <a:r>
              <a:rPr lang="en-US" sz="2400" dirty="0" smtClean="0"/>
              <a:t>(E)</a:t>
            </a:r>
          </a:p>
        </p:txBody>
      </p:sp>
      <p:sp>
        <p:nvSpPr>
          <p:cNvPr id="12" name="مربع نص 11"/>
          <p:cNvSpPr txBox="1"/>
          <p:nvPr/>
        </p:nvSpPr>
        <p:spPr>
          <a:xfrm>
            <a:off x="3500430" y="3214686"/>
            <a:ext cx="2357454" cy="1569660"/>
          </a:xfrm>
          <a:prstGeom prst="rect">
            <a:avLst/>
          </a:prstGeom>
          <a:noFill/>
        </p:spPr>
        <p:txBody>
          <a:bodyPr wrap="square" rtlCol="1">
            <a:spAutoFit/>
          </a:bodyPr>
          <a:lstStyle/>
          <a:p>
            <a:pPr algn="l" rtl="0"/>
            <a:r>
              <a:rPr lang="en-US" sz="2400" dirty="0" smtClean="0"/>
              <a:t>Medium acting</a:t>
            </a:r>
          </a:p>
          <a:p>
            <a:pPr algn="l" rtl="0"/>
            <a:r>
              <a:rPr lang="en-US" sz="2400" dirty="0" err="1" smtClean="0"/>
              <a:t>Lidocaine</a:t>
            </a:r>
            <a:r>
              <a:rPr lang="en-US" sz="2400" dirty="0" smtClean="0"/>
              <a:t>(A)</a:t>
            </a:r>
          </a:p>
          <a:p>
            <a:pPr algn="l" rtl="0"/>
            <a:r>
              <a:rPr lang="en-US" sz="2400" dirty="0" err="1" smtClean="0"/>
              <a:t>Mepivacaine</a:t>
            </a:r>
            <a:r>
              <a:rPr lang="en-US" sz="2400" dirty="0" smtClean="0"/>
              <a:t>(A)</a:t>
            </a:r>
          </a:p>
          <a:p>
            <a:pPr algn="l" rtl="0"/>
            <a:r>
              <a:rPr lang="en-US" sz="2400" dirty="0" smtClean="0"/>
              <a:t>Cocaine(E) </a:t>
            </a:r>
            <a:endParaRPr lang="ar-IQ" sz="2400" dirty="0"/>
          </a:p>
        </p:txBody>
      </p:sp>
      <p:sp>
        <p:nvSpPr>
          <p:cNvPr id="13" name="مربع نص 12"/>
          <p:cNvSpPr txBox="1"/>
          <p:nvPr/>
        </p:nvSpPr>
        <p:spPr>
          <a:xfrm>
            <a:off x="6786546" y="3143248"/>
            <a:ext cx="2357454" cy="2308324"/>
          </a:xfrm>
          <a:prstGeom prst="rect">
            <a:avLst/>
          </a:prstGeom>
          <a:noFill/>
        </p:spPr>
        <p:txBody>
          <a:bodyPr wrap="square" rtlCol="1">
            <a:spAutoFit/>
          </a:bodyPr>
          <a:lstStyle/>
          <a:p>
            <a:pPr algn="l" rtl="0"/>
            <a:r>
              <a:rPr lang="en-US" dirty="0" smtClean="0"/>
              <a:t> </a:t>
            </a:r>
            <a:r>
              <a:rPr lang="en-US" sz="2400" dirty="0" smtClean="0"/>
              <a:t>Long acting</a:t>
            </a:r>
          </a:p>
          <a:p>
            <a:pPr algn="l" rtl="0"/>
            <a:r>
              <a:rPr lang="en-US" sz="2400" dirty="0" err="1" smtClean="0"/>
              <a:t>Bupivacaine</a:t>
            </a:r>
            <a:r>
              <a:rPr lang="en-US" sz="2400" dirty="0" smtClean="0"/>
              <a:t>(A)</a:t>
            </a:r>
          </a:p>
          <a:p>
            <a:pPr algn="l" rtl="0"/>
            <a:r>
              <a:rPr lang="en-US" sz="2400" dirty="0" err="1" smtClean="0"/>
              <a:t>Etidocaine</a:t>
            </a:r>
            <a:r>
              <a:rPr lang="en-US" sz="2400" dirty="0" smtClean="0"/>
              <a:t>(A)</a:t>
            </a:r>
          </a:p>
          <a:p>
            <a:pPr algn="l" rtl="0"/>
            <a:r>
              <a:rPr lang="en-US" sz="2400" dirty="0" err="1" smtClean="0"/>
              <a:t>Ropivacaine</a:t>
            </a:r>
            <a:r>
              <a:rPr lang="en-US" sz="2400" dirty="0" smtClean="0"/>
              <a:t>(A)</a:t>
            </a:r>
          </a:p>
          <a:p>
            <a:pPr algn="l" rtl="0"/>
            <a:r>
              <a:rPr lang="en-US" sz="2400" dirty="0" err="1" smtClean="0"/>
              <a:t>Tetracaine</a:t>
            </a:r>
            <a:r>
              <a:rPr lang="en-US" sz="2400" dirty="0" smtClean="0"/>
              <a:t>(E)</a:t>
            </a:r>
          </a:p>
          <a:p>
            <a:pPr algn="l" rtl="0"/>
            <a:r>
              <a:rPr lang="en-US" sz="2400" dirty="0" smtClean="0"/>
              <a:t>Or </a:t>
            </a:r>
            <a:r>
              <a:rPr lang="en-US" sz="2400" dirty="0" err="1" smtClean="0"/>
              <a:t>Amithocaine</a:t>
            </a:r>
            <a:endParaRPr lang="ar-IQ" sz="2400" dirty="0"/>
          </a:p>
        </p:txBody>
      </p:sp>
    </p:spTree>
    <p:extLst>
      <p:ext uri="{BB962C8B-B14F-4D97-AF65-F5344CB8AC3E}">
        <p14:creationId xmlns:p14="http://schemas.microsoft.com/office/powerpoint/2010/main" val="2369457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14348" y="857232"/>
            <a:ext cx="5786478" cy="369332"/>
          </a:xfrm>
          <a:prstGeom prst="rect">
            <a:avLst/>
          </a:prstGeom>
          <a:noFill/>
        </p:spPr>
        <p:txBody>
          <a:bodyPr wrap="square" rtlCol="1">
            <a:spAutoFit/>
          </a:bodyPr>
          <a:lstStyle/>
          <a:p>
            <a:pPr algn="l" rtl="0"/>
            <a:r>
              <a:rPr lang="en-US" dirty="0" smtClean="0"/>
              <a:t>Local Anesthesia classification</a:t>
            </a:r>
            <a:endParaRPr lang="ar-IQ" dirty="0"/>
          </a:p>
        </p:txBody>
      </p:sp>
      <p:cxnSp>
        <p:nvCxnSpPr>
          <p:cNvPr id="4" name="رابط كسهم مستقيم 3"/>
          <p:cNvCxnSpPr/>
          <p:nvPr/>
        </p:nvCxnSpPr>
        <p:spPr>
          <a:xfrm rot="5400000">
            <a:off x="2357422" y="1500175"/>
            <a:ext cx="71438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0800000">
            <a:off x="428596" y="1928802"/>
            <a:ext cx="79296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5400000">
            <a:off x="35687" y="232171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285720" y="2714620"/>
            <a:ext cx="758348" cy="369332"/>
          </a:xfrm>
          <a:prstGeom prst="rect">
            <a:avLst/>
          </a:prstGeom>
        </p:spPr>
        <p:txBody>
          <a:bodyPr wrap="none">
            <a:spAutoFit/>
          </a:bodyPr>
          <a:lstStyle/>
          <a:p>
            <a:r>
              <a:rPr lang="en-US" dirty="0" smtClean="0"/>
              <a:t>esters</a:t>
            </a:r>
            <a:endParaRPr lang="ar-IQ" dirty="0"/>
          </a:p>
        </p:txBody>
      </p:sp>
      <p:sp>
        <p:nvSpPr>
          <p:cNvPr id="14" name="مستطيل 13"/>
          <p:cNvSpPr/>
          <p:nvPr/>
        </p:nvSpPr>
        <p:spPr>
          <a:xfrm>
            <a:off x="7643834" y="2714620"/>
            <a:ext cx="896399" cy="369332"/>
          </a:xfrm>
          <a:prstGeom prst="rect">
            <a:avLst/>
          </a:prstGeom>
        </p:spPr>
        <p:txBody>
          <a:bodyPr wrap="none">
            <a:spAutoFit/>
          </a:bodyPr>
          <a:lstStyle/>
          <a:p>
            <a:r>
              <a:rPr lang="en-US" dirty="0" smtClean="0"/>
              <a:t>amides</a:t>
            </a:r>
            <a:endParaRPr lang="ar-IQ" dirty="0"/>
          </a:p>
        </p:txBody>
      </p:sp>
      <p:sp>
        <p:nvSpPr>
          <p:cNvPr id="15" name="مستطيل 14"/>
          <p:cNvSpPr/>
          <p:nvPr/>
        </p:nvSpPr>
        <p:spPr>
          <a:xfrm>
            <a:off x="2857488" y="1214422"/>
            <a:ext cx="4572000" cy="369332"/>
          </a:xfrm>
          <a:prstGeom prst="rect">
            <a:avLst/>
          </a:prstGeom>
        </p:spPr>
        <p:txBody>
          <a:bodyPr>
            <a:spAutoFit/>
          </a:bodyPr>
          <a:lstStyle/>
          <a:p>
            <a:pPr algn="l" rtl="0"/>
            <a:r>
              <a:rPr lang="en-US" dirty="0" smtClean="0"/>
              <a:t>based on their chemical structure.</a:t>
            </a:r>
            <a:endParaRPr lang="ar-IQ" dirty="0"/>
          </a:p>
        </p:txBody>
      </p:sp>
      <p:cxnSp>
        <p:nvCxnSpPr>
          <p:cNvPr id="17" name="رابط كسهم مستقيم 16"/>
          <p:cNvCxnSpPr/>
          <p:nvPr/>
        </p:nvCxnSpPr>
        <p:spPr>
          <a:xfrm rot="5400000">
            <a:off x="7966099" y="2320917"/>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6000760" y="3143248"/>
            <a:ext cx="1172116" cy="369332"/>
          </a:xfrm>
          <a:prstGeom prst="rect">
            <a:avLst/>
          </a:prstGeom>
        </p:spPr>
        <p:txBody>
          <a:bodyPr wrap="none">
            <a:spAutoFit/>
          </a:bodyPr>
          <a:lstStyle/>
          <a:p>
            <a:r>
              <a:rPr lang="en-US" dirty="0" err="1" smtClean="0"/>
              <a:t>Lignocain</a:t>
            </a:r>
            <a:endParaRPr lang="ar-IQ" dirty="0"/>
          </a:p>
        </p:txBody>
      </p:sp>
      <p:sp>
        <p:nvSpPr>
          <p:cNvPr id="19" name="مستطيل 18"/>
          <p:cNvSpPr/>
          <p:nvPr/>
        </p:nvSpPr>
        <p:spPr>
          <a:xfrm>
            <a:off x="7215206" y="3071810"/>
            <a:ext cx="1437701" cy="369332"/>
          </a:xfrm>
          <a:prstGeom prst="rect">
            <a:avLst/>
          </a:prstGeom>
        </p:spPr>
        <p:txBody>
          <a:bodyPr wrap="none">
            <a:spAutoFit/>
          </a:bodyPr>
          <a:lstStyle/>
          <a:p>
            <a:r>
              <a:rPr lang="en-US" dirty="0" err="1" smtClean="0"/>
              <a:t>bupivacaine</a:t>
            </a:r>
            <a:r>
              <a:rPr lang="en-US" dirty="0" smtClean="0"/>
              <a:t> </a:t>
            </a:r>
            <a:endParaRPr lang="ar-IQ" dirty="0"/>
          </a:p>
        </p:txBody>
      </p:sp>
      <p:sp>
        <p:nvSpPr>
          <p:cNvPr id="20" name="مستطيل 19"/>
          <p:cNvSpPr/>
          <p:nvPr/>
        </p:nvSpPr>
        <p:spPr>
          <a:xfrm>
            <a:off x="285720" y="3143248"/>
            <a:ext cx="1051698" cy="369332"/>
          </a:xfrm>
          <a:prstGeom prst="rect">
            <a:avLst/>
          </a:prstGeom>
        </p:spPr>
        <p:txBody>
          <a:bodyPr wrap="none">
            <a:spAutoFit/>
          </a:bodyPr>
          <a:lstStyle/>
          <a:p>
            <a:r>
              <a:rPr lang="en-US" dirty="0" smtClean="0"/>
              <a:t>procaine</a:t>
            </a:r>
            <a:endParaRPr lang="ar-IQ" dirty="0"/>
          </a:p>
        </p:txBody>
      </p:sp>
      <p:sp>
        <p:nvSpPr>
          <p:cNvPr id="21" name="مستطيل 20"/>
          <p:cNvSpPr/>
          <p:nvPr/>
        </p:nvSpPr>
        <p:spPr>
          <a:xfrm>
            <a:off x="4286248" y="3714752"/>
            <a:ext cx="4569007" cy="369332"/>
          </a:xfrm>
          <a:prstGeom prst="rect">
            <a:avLst/>
          </a:prstGeom>
        </p:spPr>
        <p:txBody>
          <a:bodyPr wrap="none">
            <a:spAutoFit/>
          </a:bodyPr>
          <a:lstStyle/>
          <a:p>
            <a:r>
              <a:rPr lang="en-US" dirty="0" smtClean="0"/>
              <a:t>Amides are metabolized by hepatic enzymes</a:t>
            </a:r>
            <a:endParaRPr lang="ar-IQ" dirty="0"/>
          </a:p>
        </p:txBody>
      </p:sp>
      <p:sp>
        <p:nvSpPr>
          <p:cNvPr id="22" name="مستطيل 21"/>
          <p:cNvSpPr/>
          <p:nvPr/>
        </p:nvSpPr>
        <p:spPr>
          <a:xfrm>
            <a:off x="0" y="3643314"/>
            <a:ext cx="3357554" cy="923330"/>
          </a:xfrm>
          <a:prstGeom prst="rect">
            <a:avLst/>
          </a:prstGeom>
        </p:spPr>
        <p:txBody>
          <a:bodyPr wrap="square">
            <a:spAutoFit/>
          </a:bodyPr>
          <a:lstStyle/>
          <a:p>
            <a:pPr algn="l" rtl="0"/>
            <a:r>
              <a:rPr lang="en-US" dirty="0" smtClean="0"/>
              <a:t>the esters are broken down by plasma cholinesterase, an enzyme produced by the liver</a:t>
            </a:r>
            <a:endParaRPr lang="ar-IQ" dirty="0"/>
          </a:p>
        </p:txBody>
      </p:sp>
    </p:spTree>
    <p:extLst>
      <p:ext uri="{BB962C8B-B14F-4D97-AF65-F5344CB8AC3E}">
        <p14:creationId xmlns:p14="http://schemas.microsoft.com/office/powerpoint/2010/main" val="499416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lidesharecdn.com/localanestheticsvk-131125233637-phpapp02/95/slide-11-638.jpg?cb=1385445653"/>
          <p:cNvPicPr>
            <a:picLocks noChangeAspect="1" noChangeArrowheads="1"/>
          </p:cNvPicPr>
          <p:nvPr/>
        </p:nvPicPr>
        <p:blipFill>
          <a:blip r:embed="rId3"/>
          <a:srcRect/>
          <a:stretch>
            <a:fillRect/>
          </a:stretch>
        </p:blipFill>
        <p:spPr bwMode="auto">
          <a:xfrm>
            <a:off x="1285853" y="839205"/>
            <a:ext cx="7350654" cy="551875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age.slidesharecdn.com/localanestheticsvk-131125233637-phpapp02/95/slide-12-638.jpg?cb=1385445653"/>
          <p:cNvPicPr>
            <a:picLocks noChangeAspect="1" noChangeArrowheads="1"/>
          </p:cNvPicPr>
          <p:nvPr/>
        </p:nvPicPr>
        <p:blipFill>
          <a:blip r:embed="rId3"/>
          <a:srcRect/>
          <a:stretch>
            <a:fillRect/>
          </a:stretch>
        </p:blipFill>
        <p:spPr bwMode="auto">
          <a:xfrm>
            <a:off x="1142976" y="928670"/>
            <a:ext cx="7707248" cy="578647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000108"/>
            <a:ext cx="7929586" cy="3970318"/>
          </a:xfrm>
          <a:prstGeom prst="rect">
            <a:avLst/>
          </a:prstGeom>
        </p:spPr>
        <p:txBody>
          <a:bodyPr wrap="square">
            <a:spAutoFit/>
          </a:bodyPr>
          <a:lstStyle/>
          <a:p>
            <a:pPr algn="l" rtl="0"/>
            <a:r>
              <a:rPr lang="en-US" sz="2800" dirty="0" smtClean="0"/>
              <a:t>Many local </a:t>
            </a:r>
            <a:r>
              <a:rPr lang="en-US" sz="2800" dirty="0" err="1" smtClean="0"/>
              <a:t>anaesthetics</a:t>
            </a:r>
            <a:r>
              <a:rPr lang="en-US" sz="2800" dirty="0" smtClean="0"/>
              <a:t> produce </a:t>
            </a:r>
            <a:r>
              <a:rPr lang="en-US" sz="2800" dirty="0" err="1" smtClean="0"/>
              <a:t>vasodilation</a:t>
            </a:r>
            <a:r>
              <a:rPr lang="en-US" sz="2800" dirty="0" smtClean="0"/>
              <a:t>, which increases the speed of uptake of these drugs into the bloodstream, reducing their efficacy at the site of administration, and also potentially increasing their toxic side effects. </a:t>
            </a:r>
          </a:p>
          <a:p>
            <a:pPr algn="l" rtl="0"/>
            <a:r>
              <a:rPr lang="en-US" sz="2800" dirty="0" smtClean="0"/>
              <a:t>Consequently, local </a:t>
            </a:r>
            <a:r>
              <a:rPr lang="en-US" sz="2800" dirty="0" err="1" smtClean="0"/>
              <a:t>anaesthetics</a:t>
            </a:r>
            <a:r>
              <a:rPr lang="en-US" sz="2800" dirty="0" smtClean="0"/>
              <a:t> are commonly combined with a vasoconstrictor – usually adrenaline – to maintain their concentration at the administration site.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00034" y="1643050"/>
            <a:ext cx="7572428" cy="4154984"/>
          </a:xfrm>
          <a:prstGeom prst="rect">
            <a:avLst/>
          </a:prstGeom>
          <a:noFill/>
        </p:spPr>
        <p:txBody>
          <a:bodyPr wrap="square" rtlCol="1">
            <a:spAutoFit/>
          </a:bodyPr>
          <a:lstStyle/>
          <a:p>
            <a:pPr algn="l" rtl="0"/>
            <a:r>
              <a:rPr lang="en-US" sz="2400" dirty="0" smtClean="0"/>
              <a:t>Local analgesic agents may be applied directly into the eye (conjunctiva), onto mucous membranes (larynx, urethra, nasal passages) or onto the skin, including</a:t>
            </a:r>
          </a:p>
          <a:p>
            <a:pPr algn="l" rtl="0"/>
            <a:r>
              <a:rPr lang="en-US" sz="2400" dirty="0" smtClean="0"/>
              <a:t>the external ear canal. </a:t>
            </a:r>
          </a:p>
          <a:p>
            <a:pPr algn="l" rtl="0"/>
            <a:r>
              <a:rPr lang="en-US" sz="2400" dirty="0" err="1" smtClean="0"/>
              <a:t>Proxymetacaine</a:t>
            </a:r>
            <a:r>
              <a:rPr lang="en-US" sz="2400" dirty="0" smtClean="0"/>
              <a:t> may be used on the eye (e.g. to allow</a:t>
            </a:r>
          </a:p>
          <a:p>
            <a:pPr algn="l" rtl="0"/>
            <a:r>
              <a:rPr lang="en-US" sz="2400" dirty="0" smtClean="0"/>
              <a:t>removal of a foreign body) or</a:t>
            </a:r>
          </a:p>
          <a:p>
            <a:pPr algn="l" rtl="0"/>
            <a:r>
              <a:rPr lang="en-US" sz="2400" dirty="0" smtClean="0"/>
              <a:t> </a:t>
            </a:r>
            <a:r>
              <a:rPr lang="en-US" sz="2400" dirty="0" err="1" smtClean="0"/>
              <a:t>lignocaine</a:t>
            </a:r>
            <a:r>
              <a:rPr lang="en-US" sz="2400" dirty="0" smtClean="0"/>
              <a:t> gel or spray on the mucous membranes</a:t>
            </a:r>
          </a:p>
          <a:p>
            <a:pPr algn="l" rtl="0"/>
            <a:r>
              <a:rPr lang="en-US" sz="2400" dirty="0" smtClean="0"/>
              <a:t>(e.g. to facilitate </a:t>
            </a:r>
            <a:r>
              <a:rPr lang="en-US" sz="2400" dirty="0" err="1" smtClean="0"/>
              <a:t>endotracheal</a:t>
            </a:r>
            <a:r>
              <a:rPr lang="en-US" sz="2400" dirty="0" smtClean="0"/>
              <a:t> intubation in cats). </a:t>
            </a:r>
          </a:p>
          <a:p>
            <a:pPr algn="l" rtl="0"/>
            <a:r>
              <a:rPr lang="en-US" sz="2400" dirty="0" smtClean="0"/>
              <a:t>Local </a:t>
            </a:r>
            <a:r>
              <a:rPr lang="en-US" sz="2400" dirty="0" err="1" smtClean="0"/>
              <a:t>anaesthetic</a:t>
            </a:r>
            <a:r>
              <a:rPr lang="en-US" sz="2400" dirty="0" smtClean="0"/>
              <a:t> creams,</a:t>
            </a:r>
          </a:p>
          <a:p>
            <a:pPr algn="l" rtl="0"/>
            <a:r>
              <a:rPr lang="en-US" sz="2400" dirty="0" smtClean="0"/>
              <a:t>for example, EMLA® cream, may be applied to the skin before intravenous </a:t>
            </a:r>
            <a:r>
              <a:rPr lang="en-US" sz="2400" dirty="0" err="1" smtClean="0"/>
              <a:t>catheterisation</a:t>
            </a:r>
            <a:r>
              <a:rPr lang="en-US" sz="2400" dirty="0" smtClean="0"/>
              <a:t> .</a:t>
            </a:r>
            <a:endParaRPr lang="ar-IQ" sz="2400" dirty="0"/>
          </a:p>
        </p:txBody>
      </p:sp>
      <p:sp>
        <p:nvSpPr>
          <p:cNvPr id="3" name="مستطيل 2"/>
          <p:cNvSpPr/>
          <p:nvPr/>
        </p:nvSpPr>
        <p:spPr>
          <a:xfrm>
            <a:off x="1071538" y="928670"/>
            <a:ext cx="4709174" cy="523220"/>
          </a:xfrm>
          <a:prstGeom prst="rect">
            <a:avLst/>
          </a:prstGeom>
        </p:spPr>
        <p:txBody>
          <a:bodyPr wrap="none">
            <a:spAutoFit/>
          </a:bodyPr>
          <a:lstStyle/>
          <a:p>
            <a:pPr algn="l" rtl="0"/>
            <a:r>
              <a:rPr lang="en-US" sz="2800" dirty="0" smtClean="0"/>
              <a:t>Topical or surface application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071546"/>
            <a:ext cx="8643998" cy="1815882"/>
          </a:xfrm>
          <a:prstGeom prst="rect">
            <a:avLst/>
          </a:prstGeom>
        </p:spPr>
        <p:txBody>
          <a:bodyPr wrap="square">
            <a:spAutoFit/>
          </a:bodyPr>
          <a:lstStyle/>
          <a:p>
            <a:pPr algn="l" rtl="0"/>
            <a:r>
              <a:rPr lang="en-US" sz="3200" b="1" dirty="0" smtClean="0">
                <a:solidFill>
                  <a:srgbClr val="FF0000"/>
                </a:solidFill>
              </a:rPr>
              <a:t>Splash’ blocks</a:t>
            </a:r>
          </a:p>
          <a:p>
            <a:pPr algn="l" rtl="0"/>
            <a:endParaRPr lang="en-US" sz="2400" dirty="0" smtClean="0"/>
          </a:p>
          <a:p>
            <a:pPr algn="l" rtl="0"/>
            <a:r>
              <a:rPr lang="en-US" sz="2800" dirty="0" smtClean="0"/>
              <a:t>Local </a:t>
            </a:r>
            <a:r>
              <a:rPr lang="en-US" sz="2800" dirty="0" err="1" smtClean="0"/>
              <a:t>anaesthetics</a:t>
            </a:r>
            <a:r>
              <a:rPr lang="en-US" sz="2800" dirty="0" smtClean="0"/>
              <a:t> are flooded or dripped onto surgical sites and wounds at the end of a procedure.</a:t>
            </a:r>
            <a:endParaRPr lang="ar-IQ" sz="2800" dirty="0"/>
          </a:p>
        </p:txBody>
      </p:sp>
      <p:sp>
        <p:nvSpPr>
          <p:cNvPr id="3" name="مستطيل 2"/>
          <p:cNvSpPr/>
          <p:nvPr/>
        </p:nvSpPr>
        <p:spPr>
          <a:xfrm>
            <a:off x="214282" y="2551837"/>
            <a:ext cx="8429684" cy="3600986"/>
          </a:xfrm>
          <a:prstGeom prst="rect">
            <a:avLst/>
          </a:prstGeom>
        </p:spPr>
        <p:txBody>
          <a:bodyPr wrap="square">
            <a:spAutoFit/>
          </a:bodyPr>
          <a:lstStyle/>
          <a:p>
            <a:pPr algn="l" rtl="0"/>
            <a:endParaRPr lang="en-US" sz="2800" b="1" dirty="0" smtClean="0">
              <a:solidFill>
                <a:srgbClr val="FF0000"/>
              </a:solidFill>
            </a:endParaRPr>
          </a:p>
          <a:p>
            <a:pPr algn="l" rtl="0"/>
            <a:endParaRPr lang="en-US" sz="2800" b="1" dirty="0" smtClean="0">
              <a:solidFill>
                <a:srgbClr val="FF0000"/>
              </a:solidFill>
            </a:endParaRPr>
          </a:p>
          <a:p>
            <a:pPr algn="l" rtl="0"/>
            <a:r>
              <a:rPr lang="en-US" sz="3200" b="1" dirty="0" smtClean="0">
                <a:solidFill>
                  <a:srgbClr val="FF0000"/>
                </a:solidFill>
              </a:rPr>
              <a:t>Intra-</a:t>
            </a:r>
            <a:r>
              <a:rPr lang="en-US" sz="3200" b="1" dirty="0" err="1" smtClean="0">
                <a:solidFill>
                  <a:srgbClr val="FF0000"/>
                </a:solidFill>
              </a:rPr>
              <a:t>articular</a:t>
            </a:r>
            <a:r>
              <a:rPr lang="en-US" sz="3200" b="1" dirty="0" smtClean="0">
                <a:solidFill>
                  <a:srgbClr val="FF0000"/>
                </a:solidFill>
              </a:rPr>
              <a:t> or synovial blocks</a:t>
            </a:r>
          </a:p>
          <a:p>
            <a:pPr algn="l" rtl="0"/>
            <a:endParaRPr lang="en-US" sz="2800" b="1" dirty="0" smtClean="0">
              <a:solidFill>
                <a:srgbClr val="FF0000"/>
              </a:solidFill>
            </a:endParaRPr>
          </a:p>
          <a:p>
            <a:pPr algn="l" rtl="0"/>
            <a:r>
              <a:rPr lang="en-US" sz="2800" dirty="0" smtClean="0"/>
              <a:t>Local </a:t>
            </a:r>
            <a:r>
              <a:rPr lang="en-US" sz="2800" dirty="0" err="1" smtClean="0"/>
              <a:t>anaesthetics</a:t>
            </a:r>
            <a:r>
              <a:rPr lang="en-US" sz="2800" dirty="0" smtClean="0"/>
              <a:t> (or </a:t>
            </a:r>
            <a:r>
              <a:rPr lang="en-US" sz="2800" dirty="0" err="1" smtClean="0"/>
              <a:t>opioids</a:t>
            </a:r>
            <a:r>
              <a:rPr lang="en-US" sz="2800" dirty="0" smtClean="0"/>
              <a:t>) are instilled into the affected joint cavity following surgery. Intra-</a:t>
            </a:r>
            <a:r>
              <a:rPr lang="en-US" sz="2800" dirty="0" err="1" smtClean="0"/>
              <a:t>articular</a:t>
            </a:r>
            <a:r>
              <a:rPr lang="en-US" sz="2800" dirty="0" smtClean="0"/>
              <a:t> blocks are used commonly in horses to aid in the diagnosis of lameness</a:t>
            </a:r>
            <a:endParaRPr lang="ar-IQ"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214422"/>
            <a:ext cx="8858280" cy="4801314"/>
          </a:xfrm>
          <a:prstGeom prst="rect">
            <a:avLst/>
          </a:prstGeom>
        </p:spPr>
        <p:txBody>
          <a:bodyPr wrap="square">
            <a:spAutoFit/>
          </a:bodyPr>
          <a:lstStyle/>
          <a:p>
            <a:pPr algn="l" rtl="0"/>
            <a:endParaRPr lang="en-US" dirty="0" smtClean="0"/>
          </a:p>
          <a:p>
            <a:pPr algn="l" rtl="0"/>
            <a:r>
              <a:rPr lang="en-US" sz="2400" dirty="0" smtClean="0"/>
              <a:t>The intradermal or subdermal tissues are </a:t>
            </a:r>
            <a:r>
              <a:rPr lang="en-US" sz="2400" dirty="0" err="1" smtClean="0"/>
              <a:t>infi</a:t>
            </a:r>
            <a:r>
              <a:rPr lang="en-US" sz="2400" dirty="0" smtClean="0"/>
              <a:t> </a:t>
            </a:r>
            <a:r>
              <a:rPr lang="en-US" sz="2400" dirty="0" err="1" smtClean="0"/>
              <a:t>ltrated</a:t>
            </a:r>
            <a:r>
              <a:rPr lang="en-US" sz="2400" dirty="0" smtClean="0"/>
              <a:t> by injection with a local </a:t>
            </a:r>
            <a:r>
              <a:rPr lang="en-US" sz="2400" dirty="0" err="1" smtClean="0"/>
              <a:t>anaesthetic</a:t>
            </a:r>
            <a:r>
              <a:rPr lang="en-US" sz="2400" dirty="0" smtClean="0"/>
              <a:t> agent. </a:t>
            </a:r>
          </a:p>
          <a:p>
            <a:pPr algn="l" rtl="0"/>
            <a:r>
              <a:rPr lang="en-US" sz="2400" dirty="0" smtClean="0"/>
              <a:t>This is useful only for minor procedures, and normally sedation and/ or manual restraint are also required. </a:t>
            </a:r>
          </a:p>
          <a:p>
            <a:pPr algn="l" rtl="0"/>
            <a:r>
              <a:rPr lang="en-US" sz="2400" dirty="0" smtClean="0"/>
              <a:t>Local toxicity may delay tissue healing.</a:t>
            </a:r>
          </a:p>
          <a:p>
            <a:pPr algn="l" rtl="0"/>
            <a:r>
              <a:rPr lang="en-US" sz="2400" dirty="0" err="1" smtClean="0"/>
              <a:t>Infi</a:t>
            </a:r>
            <a:r>
              <a:rPr lang="en-US" sz="2400" dirty="0" smtClean="0"/>
              <a:t> </a:t>
            </a:r>
            <a:r>
              <a:rPr lang="en-US" sz="2400" dirty="0" err="1" smtClean="0"/>
              <a:t>ltration</a:t>
            </a:r>
            <a:r>
              <a:rPr lang="en-US" sz="2400" dirty="0" smtClean="0"/>
              <a:t> of local </a:t>
            </a:r>
            <a:r>
              <a:rPr lang="en-US" sz="2400" dirty="0" err="1" smtClean="0"/>
              <a:t>anaesthetic</a:t>
            </a:r>
            <a:r>
              <a:rPr lang="en-US" sz="2400" dirty="0" smtClean="0"/>
              <a:t> agents can be used to produce linear  blocks,</a:t>
            </a:r>
          </a:p>
          <a:p>
            <a:pPr algn="l" rtl="0"/>
            <a:r>
              <a:rPr lang="en-US" sz="2400" dirty="0" smtClean="0"/>
              <a:t>ring blocks</a:t>
            </a:r>
          </a:p>
          <a:p>
            <a:pPr algn="l" rtl="0"/>
            <a:r>
              <a:rPr lang="en-US" sz="2400" dirty="0" smtClean="0"/>
              <a:t> and field blocks. </a:t>
            </a:r>
          </a:p>
          <a:p>
            <a:pPr algn="l" rtl="0"/>
            <a:endParaRPr lang="en-US" sz="2400" dirty="0" smtClean="0"/>
          </a:p>
          <a:p>
            <a:pPr algn="l" rtl="0"/>
            <a:r>
              <a:rPr lang="en-US" sz="2400" dirty="0" smtClean="0"/>
              <a:t>These techniques are more commonly used in large</a:t>
            </a:r>
          </a:p>
          <a:p>
            <a:pPr algn="l" rtl="0"/>
            <a:r>
              <a:rPr lang="en-US" sz="2400" dirty="0" smtClean="0"/>
              <a:t>animals such as cattle and sheep.</a:t>
            </a:r>
          </a:p>
        </p:txBody>
      </p:sp>
      <p:sp>
        <p:nvSpPr>
          <p:cNvPr id="3" name="مستطيل 2"/>
          <p:cNvSpPr/>
          <p:nvPr/>
        </p:nvSpPr>
        <p:spPr>
          <a:xfrm>
            <a:off x="785786" y="857232"/>
            <a:ext cx="3259610" cy="523220"/>
          </a:xfrm>
          <a:prstGeom prst="rect">
            <a:avLst/>
          </a:prstGeom>
        </p:spPr>
        <p:txBody>
          <a:bodyPr wrap="none">
            <a:spAutoFit/>
          </a:bodyPr>
          <a:lstStyle/>
          <a:p>
            <a:pPr algn="l" rtl="0"/>
            <a:r>
              <a:rPr lang="en-US" sz="2800" b="1" dirty="0" smtClean="0">
                <a:solidFill>
                  <a:srgbClr val="FF0000"/>
                </a:solidFill>
              </a:rPr>
              <a:t>Local  infiltration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1371600" y="1143000"/>
            <a:ext cx="5486400" cy="457200"/>
          </a:xfrm>
          <a:prstGeom prst="rect">
            <a:avLst/>
          </a:prstGeom>
          <a:noFill/>
          <a:ln w="9525">
            <a:noFill/>
            <a:miter lim="800000"/>
            <a:headEnd/>
            <a:tailEnd/>
          </a:ln>
        </p:spPr>
        <p:txBody>
          <a:bodyPr>
            <a:spAutoFit/>
          </a:bodyPr>
          <a:lstStyle/>
          <a:p>
            <a:pPr algn="ctr" rtl="0">
              <a:spcBef>
                <a:spcPct val="50000"/>
              </a:spcBef>
            </a:pPr>
            <a:r>
              <a:rPr lang="en-US" sz="2400" b="1" dirty="0"/>
              <a:t>Types of  anesthesia</a:t>
            </a:r>
          </a:p>
        </p:txBody>
      </p:sp>
      <p:sp>
        <p:nvSpPr>
          <p:cNvPr id="3079" name="Line 7"/>
          <p:cNvSpPr>
            <a:spLocks noChangeShapeType="1"/>
          </p:cNvSpPr>
          <p:nvPr/>
        </p:nvSpPr>
        <p:spPr bwMode="auto">
          <a:xfrm>
            <a:off x="4114800" y="1600200"/>
            <a:ext cx="0" cy="685800"/>
          </a:xfrm>
          <a:prstGeom prst="line">
            <a:avLst/>
          </a:prstGeom>
          <a:noFill/>
          <a:ln w="9525">
            <a:solidFill>
              <a:schemeClr val="tx1"/>
            </a:solidFill>
            <a:round/>
            <a:headEnd/>
            <a:tailEnd/>
          </a:ln>
        </p:spPr>
        <p:txBody>
          <a:bodyPr/>
          <a:lstStyle/>
          <a:p>
            <a:endParaRPr lang="ar-IQ"/>
          </a:p>
        </p:txBody>
      </p:sp>
      <p:sp>
        <p:nvSpPr>
          <p:cNvPr id="3080" name="Line 8"/>
          <p:cNvSpPr>
            <a:spLocks noChangeShapeType="1"/>
          </p:cNvSpPr>
          <p:nvPr/>
        </p:nvSpPr>
        <p:spPr bwMode="auto">
          <a:xfrm flipH="1">
            <a:off x="928662" y="2362200"/>
            <a:ext cx="6405588" cy="0"/>
          </a:xfrm>
          <a:prstGeom prst="line">
            <a:avLst/>
          </a:prstGeom>
          <a:noFill/>
          <a:ln w="9525">
            <a:solidFill>
              <a:schemeClr val="tx1"/>
            </a:solidFill>
            <a:round/>
            <a:headEnd/>
            <a:tailEnd/>
          </a:ln>
        </p:spPr>
        <p:txBody>
          <a:bodyPr/>
          <a:lstStyle/>
          <a:p>
            <a:endParaRPr lang="ar-IQ"/>
          </a:p>
        </p:txBody>
      </p:sp>
      <p:sp>
        <p:nvSpPr>
          <p:cNvPr id="3081" name="Line 9"/>
          <p:cNvSpPr>
            <a:spLocks noChangeShapeType="1"/>
          </p:cNvSpPr>
          <p:nvPr/>
        </p:nvSpPr>
        <p:spPr bwMode="auto">
          <a:xfrm flipH="1">
            <a:off x="928662" y="2362200"/>
            <a:ext cx="0" cy="933447"/>
          </a:xfrm>
          <a:prstGeom prst="line">
            <a:avLst/>
          </a:prstGeom>
          <a:noFill/>
          <a:ln w="9525">
            <a:solidFill>
              <a:schemeClr val="tx1"/>
            </a:solidFill>
            <a:round/>
            <a:headEnd/>
            <a:tailEnd type="triangle" w="med" len="med"/>
          </a:ln>
        </p:spPr>
        <p:txBody>
          <a:bodyPr/>
          <a:lstStyle/>
          <a:p>
            <a:endParaRPr lang="ar-IQ"/>
          </a:p>
        </p:txBody>
      </p:sp>
      <p:sp>
        <p:nvSpPr>
          <p:cNvPr id="3082" name="Text Box 10"/>
          <p:cNvSpPr txBox="1">
            <a:spLocks noChangeArrowheads="1"/>
          </p:cNvSpPr>
          <p:nvPr/>
        </p:nvSpPr>
        <p:spPr bwMode="auto">
          <a:xfrm>
            <a:off x="-1230306" y="3352800"/>
            <a:ext cx="3009864" cy="369332"/>
          </a:xfrm>
          <a:prstGeom prst="rect">
            <a:avLst/>
          </a:prstGeom>
          <a:noFill/>
          <a:ln w="9525">
            <a:noFill/>
            <a:miter lim="800000"/>
            <a:headEnd/>
            <a:tailEnd/>
          </a:ln>
        </p:spPr>
        <p:txBody>
          <a:bodyPr wrap="square">
            <a:spAutoFit/>
          </a:bodyPr>
          <a:lstStyle/>
          <a:p>
            <a:pPr>
              <a:spcBef>
                <a:spcPct val="50000"/>
              </a:spcBef>
            </a:pPr>
            <a:r>
              <a:rPr lang="en-US" sz="1800" b="1" dirty="0"/>
              <a:t>Local analgesia</a:t>
            </a:r>
          </a:p>
        </p:txBody>
      </p:sp>
      <p:sp>
        <p:nvSpPr>
          <p:cNvPr id="3083" name="Text Box 11"/>
          <p:cNvSpPr txBox="1">
            <a:spLocks noChangeArrowheads="1"/>
          </p:cNvSpPr>
          <p:nvPr/>
        </p:nvSpPr>
        <p:spPr bwMode="auto">
          <a:xfrm>
            <a:off x="2543156" y="2553888"/>
            <a:ext cx="3048000" cy="366713"/>
          </a:xfrm>
          <a:prstGeom prst="rect">
            <a:avLst/>
          </a:prstGeom>
          <a:noFill/>
          <a:ln w="9525">
            <a:noFill/>
            <a:miter lim="800000"/>
            <a:headEnd/>
            <a:tailEnd/>
          </a:ln>
        </p:spPr>
        <p:txBody>
          <a:bodyPr>
            <a:spAutoFit/>
          </a:bodyPr>
          <a:lstStyle/>
          <a:p>
            <a:pPr>
              <a:spcBef>
                <a:spcPct val="50000"/>
              </a:spcBef>
            </a:pPr>
            <a:r>
              <a:rPr lang="en-US" sz="1800" b="1" dirty="0"/>
              <a:t>Regional analgesia</a:t>
            </a:r>
          </a:p>
        </p:txBody>
      </p:sp>
      <p:sp>
        <p:nvSpPr>
          <p:cNvPr id="3084" name="Text Box 12"/>
          <p:cNvSpPr txBox="1">
            <a:spLocks noChangeArrowheads="1"/>
          </p:cNvSpPr>
          <p:nvPr/>
        </p:nvSpPr>
        <p:spPr bwMode="auto">
          <a:xfrm>
            <a:off x="3071802" y="4500570"/>
            <a:ext cx="184150" cy="366712"/>
          </a:xfrm>
          <a:prstGeom prst="rect">
            <a:avLst/>
          </a:prstGeom>
          <a:noFill/>
          <a:ln w="9525">
            <a:noFill/>
            <a:miter lim="800000"/>
            <a:headEnd/>
            <a:tailEnd/>
          </a:ln>
        </p:spPr>
        <p:txBody>
          <a:bodyPr wrap="none">
            <a:spAutoFit/>
          </a:bodyPr>
          <a:lstStyle/>
          <a:p>
            <a:endParaRPr lang="ar-IQ" sz="1800" b="0"/>
          </a:p>
        </p:txBody>
      </p:sp>
      <p:sp>
        <p:nvSpPr>
          <p:cNvPr id="3085" name="Line 13"/>
          <p:cNvSpPr>
            <a:spLocks noChangeShapeType="1"/>
          </p:cNvSpPr>
          <p:nvPr/>
        </p:nvSpPr>
        <p:spPr bwMode="auto">
          <a:xfrm>
            <a:off x="928662" y="3629026"/>
            <a:ext cx="0" cy="533400"/>
          </a:xfrm>
          <a:prstGeom prst="line">
            <a:avLst/>
          </a:prstGeom>
          <a:noFill/>
          <a:ln w="9525">
            <a:solidFill>
              <a:schemeClr val="tx1"/>
            </a:solidFill>
            <a:round/>
            <a:headEnd/>
            <a:tailEnd type="triangle" w="med" len="med"/>
          </a:ln>
        </p:spPr>
        <p:txBody>
          <a:bodyPr/>
          <a:lstStyle/>
          <a:p>
            <a:endParaRPr lang="ar-IQ"/>
          </a:p>
        </p:txBody>
      </p:sp>
      <p:sp>
        <p:nvSpPr>
          <p:cNvPr id="3086" name="Text Box 14"/>
          <p:cNvSpPr txBox="1">
            <a:spLocks noChangeArrowheads="1"/>
          </p:cNvSpPr>
          <p:nvPr/>
        </p:nvSpPr>
        <p:spPr bwMode="auto">
          <a:xfrm>
            <a:off x="188902" y="4191000"/>
            <a:ext cx="3124200" cy="1477328"/>
          </a:xfrm>
          <a:prstGeom prst="rect">
            <a:avLst/>
          </a:prstGeom>
          <a:noFill/>
          <a:ln w="9525">
            <a:noFill/>
            <a:miter lim="800000"/>
            <a:headEnd/>
            <a:tailEnd/>
          </a:ln>
        </p:spPr>
        <p:txBody>
          <a:bodyPr wrap="square">
            <a:spAutoFit/>
          </a:bodyPr>
          <a:lstStyle/>
          <a:p>
            <a:pPr algn="l" rtl="0">
              <a:spcBef>
                <a:spcPct val="50000"/>
              </a:spcBef>
            </a:pPr>
            <a:r>
              <a:rPr lang="en-US" sz="1800" b="1" dirty="0"/>
              <a:t>Surface </a:t>
            </a:r>
            <a:r>
              <a:rPr lang="en-US" sz="1800" b="1" dirty="0" smtClean="0"/>
              <a:t>application</a:t>
            </a:r>
            <a:endParaRPr lang="en-US" sz="1800" b="1" dirty="0"/>
          </a:p>
          <a:p>
            <a:pPr algn="l" rtl="0">
              <a:spcBef>
                <a:spcPct val="50000"/>
              </a:spcBef>
            </a:pPr>
            <a:r>
              <a:rPr lang="en-US" sz="1800" b="1" dirty="0"/>
              <a:t>Intra and subdermal infiltration</a:t>
            </a:r>
          </a:p>
          <a:p>
            <a:pPr algn="l" rtl="0">
              <a:spcBef>
                <a:spcPct val="50000"/>
              </a:spcBef>
            </a:pPr>
            <a:r>
              <a:rPr lang="en-US" sz="1800" b="1" dirty="0"/>
              <a:t>Field analgesia</a:t>
            </a:r>
          </a:p>
        </p:txBody>
      </p:sp>
      <p:sp>
        <p:nvSpPr>
          <p:cNvPr id="3087" name="Line 15"/>
          <p:cNvSpPr>
            <a:spLocks noChangeShapeType="1"/>
          </p:cNvSpPr>
          <p:nvPr/>
        </p:nvSpPr>
        <p:spPr bwMode="auto">
          <a:xfrm>
            <a:off x="4210050" y="3000372"/>
            <a:ext cx="0" cy="533400"/>
          </a:xfrm>
          <a:prstGeom prst="line">
            <a:avLst/>
          </a:prstGeom>
          <a:noFill/>
          <a:ln w="9525">
            <a:solidFill>
              <a:schemeClr val="tx1"/>
            </a:solidFill>
            <a:round/>
            <a:headEnd/>
            <a:tailEnd type="triangle" w="med" len="med"/>
          </a:ln>
        </p:spPr>
        <p:txBody>
          <a:bodyPr/>
          <a:lstStyle/>
          <a:p>
            <a:endParaRPr lang="ar-IQ"/>
          </a:p>
        </p:txBody>
      </p:sp>
      <p:sp>
        <p:nvSpPr>
          <p:cNvPr id="3088" name="Text Box 16"/>
          <p:cNvSpPr txBox="1">
            <a:spLocks noChangeArrowheads="1"/>
          </p:cNvSpPr>
          <p:nvPr/>
        </p:nvSpPr>
        <p:spPr bwMode="auto">
          <a:xfrm>
            <a:off x="3017031" y="3618711"/>
            <a:ext cx="2240769" cy="779463"/>
          </a:xfrm>
          <a:prstGeom prst="rect">
            <a:avLst/>
          </a:prstGeom>
          <a:noFill/>
          <a:ln w="9525">
            <a:noFill/>
            <a:miter lim="800000"/>
            <a:headEnd/>
            <a:tailEnd/>
          </a:ln>
        </p:spPr>
        <p:txBody>
          <a:bodyPr wrap="square">
            <a:spAutoFit/>
          </a:bodyPr>
          <a:lstStyle/>
          <a:p>
            <a:pPr algn="l" rtl="0">
              <a:spcBef>
                <a:spcPct val="50000"/>
              </a:spcBef>
            </a:pPr>
            <a:r>
              <a:rPr lang="en-US" sz="1800" b="1" dirty="0" smtClean="0"/>
              <a:t>Per neural </a:t>
            </a:r>
            <a:r>
              <a:rPr lang="en-US" sz="1800" b="1" dirty="0"/>
              <a:t>injection</a:t>
            </a:r>
          </a:p>
          <a:p>
            <a:pPr algn="l" rtl="0">
              <a:spcBef>
                <a:spcPct val="50000"/>
              </a:spcBef>
            </a:pPr>
            <a:r>
              <a:rPr lang="en-US" sz="1800" b="1" dirty="0"/>
              <a:t>Spinal block</a:t>
            </a:r>
          </a:p>
        </p:txBody>
      </p:sp>
      <p:sp>
        <p:nvSpPr>
          <p:cNvPr id="3089" name="Line 17"/>
          <p:cNvSpPr>
            <a:spLocks noChangeShapeType="1"/>
          </p:cNvSpPr>
          <p:nvPr/>
        </p:nvSpPr>
        <p:spPr bwMode="auto">
          <a:xfrm>
            <a:off x="4191000" y="4495800"/>
            <a:ext cx="0" cy="533400"/>
          </a:xfrm>
          <a:prstGeom prst="line">
            <a:avLst/>
          </a:prstGeom>
          <a:noFill/>
          <a:ln w="9525">
            <a:solidFill>
              <a:schemeClr val="tx1"/>
            </a:solidFill>
            <a:round/>
            <a:headEnd/>
            <a:tailEnd type="triangle" w="med" len="med"/>
          </a:ln>
        </p:spPr>
        <p:txBody>
          <a:bodyPr/>
          <a:lstStyle/>
          <a:p>
            <a:endParaRPr lang="ar-IQ"/>
          </a:p>
        </p:txBody>
      </p:sp>
      <p:sp>
        <p:nvSpPr>
          <p:cNvPr id="3090" name="Line 18"/>
          <p:cNvSpPr>
            <a:spLocks noChangeShapeType="1"/>
          </p:cNvSpPr>
          <p:nvPr/>
        </p:nvSpPr>
        <p:spPr bwMode="auto">
          <a:xfrm flipH="1">
            <a:off x="3657600" y="5029200"/>
            <a:ext cx="2743200" cy="0"/>
          </a:xfrm>
          <a:prstGeom prst="line">
            <a:avLst/>
          </a:prstGeom>
          <a:noFill/>
          <a:ln w="9525">
            <a:solidFill>
              <a:schemeClr val="tx1"/>
            </a:solidFill>
            <a:round/>
            <a:headEnd/>
            <a:tailEnd/>
          </a:ln>
        </p:spPr>
        <p:txBody>
          <a:bodyPr/>
          <a:lstStyle/>
          <a:p>
            <a:endParaRPr lang="ar-IQ"/>
          </a:p>
        </p:txBody>
      </p:sp>
      <p:sp>
        <p:nvSpPr>
          <p:cNvPr id="3091" name="Line 19"/>
          <p:cNvSpPr>
            <a:spLocks noChangeShapeType="1"/>
          </p:cNvSpPr>
          <p:nvPr/>
        </p:nvSpPr>
        <p:spPr bwMode="auto">
          <a:xfrm>
            <a:off x="3657600" y="5029200"/>
            <a:ext cx="0" cy="533400"/>
          </a:xfrm>
          <a:prstGeom prst="line">
            <a:avLst/>
          </a:prstGeom>
          <a:noFill/>
          <a:ln w="9525">
            <a:solidFill>
              <a:schemeClr val="tx1"/>
            </a:solidFill>
            <a:round/>
            <a:headEnd/>
            <a:tailEnd type="triangle" w="med" len="med"/>
          </a:ln>
        </p:spPr>
        <p:txBody>
          <a:bodyPr/>
          <a:lstStyle/>
          <a:p>
            <a:endParaRPr lang="ar-IQ"/>
          </a:p>
        </p:txBody>
      </p:sp>
      <p:sp>
        <p:nvSpPr>
          <p:cNvPr id="3092" name="Text Box 20"/>
          <p:cNvSpPr txBox="1">
            <a:spLocks noChangeArrowheads="1"/>
          </p:cNvSpPr>
          <p:nvPr/>
        </p:nvSpPr>
        <p:spPr bwMode="auto">
          <a:xfrm>
            <a:off x="2695600" y="5486400"/>
            <a:ext cx="2057400" cy="366713"/>
          </a:xfrm>
          <a:prstGeom prst="rect">
            <a:avLst/>
          </a:prstGeom>
          <a:noFill/>
          <a:ln w="9525">
            <a:noFill/>
            <a:miter lim="800000"/>
            <a:headEnd/>
            <a:tailEnd/>
          </a:ln>
        </p:spPr>
        <p:txBody>
          <a:bodyPr>
            <a:spAutoFit/>
          </a:bodyPr>
          <a:lstStyle/>
          <a:p>
            <a:pPr algn="l" rtl="0">
              <a:spcBef>
                <a:spcPct val="50000"/>
              </a:spcBef>
            </a:pPr>
            <a:r>
              <a:rPr lang="en-US" sz="1800" b="1" dirty="0" smtClean="0"/>
              <a:t>Subarachnoid  </a:t>
            </a:r>
            <a:r>
              <a:rPr lang="en-US" sz="1800" b="0" dirty="0" smtClean="0"/>
              <a:t>         </a:t>
            </a:r>
            <a:endParaRPr lang="en-US" sz="1800" b="0" dirty="0"/>
          </a:p>
        </p:txBody>
      </p:sp>
      <p:sp>
        <p:nvSpPr>
          <p:cNvPr id="3093" name="Text Box 21"/>
          <p:cNvSpPr txBox="1">
            <a:spLocks noChangeArrowheads="1"/>
          </p:cNvSpPr>
          <p:nvPr/>
        </p:nvSpPr>
        <p:spPr bwMode="auto">
          <a:xfrm>
            <a:off x="5112990" y="5457825"/>
            <a:ext cx="2057400" cy="366713"/>
          </a:xfrm>
          <a:prstGeom prst="rect">
            <a:avLst/>
          </a:prstGeom>
          <a:noFill/>
          <a:ln w="9525">
            <a:noFill/>
            <a:miter lim="800000"/>
            <a:headEnd/>
            <a:tailEnd/>
          </a:ln>
        </p:spPr>
        <p:txBody>
          <a:bodyPr>
            <a:spAutoFit/>
          </a:bodyPr>
          <a:lstStyle/>
          <a:p>
            <a:pPr>
              <a:spcBef>
                <a:spcPct val="50000"/>
              </a:spcBef>
            </a:pPr>
            <a:r>
              <a:rPr lang="en-US" sz="1800" b="1" dirty="0"/>
              <a:t>epidural    </a:t>
            </a:r>
          </a:p>
        </p:txBody>
      </p:sp>
      <p:sp>
        <p:nvSpPr>
          <p:cNvPr id="3094" name="Line 22"/>
          <p:cNvSpPr>
            <a:spLocks noChangeShapeType="1"/>
          </p:cNvSpPr>
          <p:nvPr/>
        </p:nvSpPr>
        <p:spPr bwMode="auto">
          <a:xfrm>
            <a:off x="6400800" y="5029200"/>
            <a:ext cx="0" cy="457200"/>
          </a:xfrm>
          <a:prstGeom prst="line">
            <a:avLst/>
          </a:prstGeom>
          <a:noFill/>
          <a:ln w="9525">
            <a:solidFill>
              <a:schemeClr val="tx1"/>
            </a:solidFill>
            <a:round/>
            <a:headEnd/>
            <a:tailEnd type="triangle" w="med" len="med"/>
          </a:ln>
        </p:spPr>
        <p:txBody>
          <a:bodyPr/>
          <a:lstStyle/>
          <a:p>
            <a:endParaRPr lang="ar-IQ"/>
          </a:p>
        </p:txBody>
      </p:sp>
      <p:sp>
        <p:nvSpPr>
          <p:cNvPr id="3095" name="Line 23"/>
          <p:cNvSpPr>
            <a:spLocks noChangeShapeType="1"/>
          </p:cNvSpPr>
          <p:nvPr/>
        </p:nvSpPr>
        <p:spPr bwMode="auto">
          <a:xfrm flipH="1">
            <a:off x="3657600" y="6096000"/>
            <a:ext cx="3200400" cy="0"/>
          </a:xfrm>
          <a:prstGeom prst="line">
            <a:avLst/>
          </a:prstGeom>
          <a:noFill/>
          <a:ln w="9525">
            <a:solidFill>
              <a:schemeClr val="tx1"/>
            </a:solidFill>
            <a:round/>
            <a:headEnd/>
            <a:tailEnd/>
          </a:ln>
        </p:spPr>
        <p:txBody>
          <a:bodyPr/>
          <a:lstStyle/>
          <a:p>
            <a:endParaRPr lang="ar-IQ"/>
          </a:p>
        </p:txBody>
      </p:sp>
      <p:sp>
        <p:nvSpPr>
          <p:cNvPr id="3096" name="Line 24"/>
          <p:cNvSpPr>
            <a:spLocks noChangeShapeType="1"/>
          </p:cNvSpPr>
          <p:nvPr/>
        </p:nvSpPr>
        <p:spPr bwMode="auto">
          <a:xfrm>
            <a:off x="6456412" y="5805488"/>
            <a:ext cx="0" cy="183356"/>
          </a:xfrm>
          <a:prstGeom prst="line">
            <a:avLst/>
          </a:prstGeom>
          <a:noFill/>
          <a:ln w="9525">
            <a:solidFill>
              <a:schemeClr val="tx1"/>
            </a:solidFill>
            <a:round/>
            <a:headEnd/>
            <a:tailEnd type="triangle" w="med" len="med"/>
          </a:ln>
        </p:spPr>
        <p:txBody>
          <a:bodyPr/>
          <a:lstStyle/>
          <a:p>
            <a:endParaRPr lang="ar-IQ"/>
          </a:p>
        </p:txBody>
      </p:sp>
      <p:sp>
        <p:nvSpPr>
          <p:cNvPr id="3097" name="Line 25"/>
          <p:cNvSpPr>
            <a:spLocks noChangeShapeType="1"/>
          </p:cNvSpPr>
          <p:nvPr/>
        </p:nvSpPr>
        <p:spPr bwMode="auto">
          <a:xfrm>
            <a:off x="3657600" y="6096000"/>
            <a:ext cx="0" cy="152400"/>
          </a:xfrm>
          <a:prstGeom prst="line">
            <a:avLst/>
          </a:prstGeom>
          <a:noFill/>
          <a:ln w="9525">
            <a:solidFill>
              <a:schemeClr val="tx1"/>
            </a:solidFill>
            <a:round/>
            <a:headEnd/>
            <a:tailEnd type="triangle" w="med" len="med"/>
          </a:ln>
        </p:spPr>
        <p:txBody>
          <a:bodyPr/>
          <a:lstStyle/>
          <a:p>
            <a:endParaRPr lang="ar-IQ"/>
          </a:p>
        </p:txBody>
      </p:sp>
      <p:sp>
        <p:nvSpPr>
          <p:cNvPr id="3098" name="Line 26"/>
          <p:cNvSpPr>
            <a:spLocks noChangeShapeType="1"/>
          </p:cNvSpPr>
          <p:nvPr/>
        </p:nvSpPr>
        <p:spPr bwMode="auto">
          <a:xfrm>
            <a:off x="6858000" y="6096000"/>
            <a:ext cx="0" cy="152400"/>
          </a:xfrm>
          <a:prstGeom prst="line">
            <a:avLst/>
          </a:prstGeom>
          <a:noFill/>
          <a:ln w="9525">
            <a:solidFill>
              <a:schemeClr val="tx1"/>
            </a:solidFill>
            <a:round/>
            <a:headEnd/>
            <a:tailEnd type="triangle" w="med" len="med"/>
          </a:ln>
        </p:spPr>
        <p:txBody>
          <a:bodyPr/>
          <a:lstStyle/>
          <a:p>
            <a:endParaRPr lang="ar-IQ"/>
          </a:p>
        </p:txBody>
      </p:sp>
      <p:sp>
        <p:nvSpPr>
          <p:cNvPr id="3099" name="Text Box 27"/>
          <p:cNvSpPr txBox="1">
            <a:spLocks noChangeArrowheads="1"/>
          </p:cNvSpPr>
          <p:nvPr/>
        </p:nvSpPr>
        <p:spPr bwMode="auto">
          <a:xfrm>
            <a:off x="1857356" y="6286520"/>
            <a:ext cx="2209800" cy="366713"/>
          </a:xfrm>
          <a:prstGeom prst="rect">
            <a:avLst/>
          </a:prstGeom>
          <a:noFill/>
          <a:ln w="9525">
            <a:noFill/>
            <a:miter lim="800000"/>
            <a:headEnd/>
            <a:tailEnd/>
          </a:ln>
        </p:spPr>
        <p:txBody>
          <a:bodyPr>
            <a:spAutoFit/>
          </a:bodyPr>
          <a:lstStyle/>
          <a:p>
            <a:pPr>
              <a:spcBef>
                <a:spcPct val="50000"/>
              </a:spcBef>
            </a:pPr>
            <a:r>
              <a:rPr lang="en-US" sz="1800" b="1" dirty="0"/>
              <a:t>Posterior</a:t>
            </a:r>
          </a:p>
        </p:txBody>
      </p:sp>
      <p:sp>
        <p:nvSpPr>
          <p:cNvPr id="3100" name="Text Box 28"/>
          <p:cNvSpPr txBox="1">
            <a:spLocks noChangeArrowheads="1"/>
          </p:cNvSpPr>
          <p:nvPr/>
        </p:nvSpPr>
        <p:spPr bwMode="auto">
          <a:xfrm>
            <a:off x="5410200" y="6196052"/>
            <a:ext cx="2209800" cy="366713"/>
          </a:xfrm>
          <a:prstGeom prst="rect">
            <a:avLst/>
          </a:prstGeom>
          <a:noFill/>
          <a:ln w="9525">
            <a:noFill/>
            <a:miter lim="800000"/>
            <a:headEnd/>
            <a:tailEnd/>
          </a:ln>
        </p:spPr>
        <p:txBody>
          <a:bodyPr>
            <a:spAutoFit/>
          </a:bodyPr>
          <a:lstStyle/>
          <a:p>
            <a:pPr>
              <a:spcBef>
                <a:spcPct val="50000"/>
              </a:spcBef>
            </a:pPr>
            <a:r>
              <a:rPr lang="en-US" sz="1800" b="1" dirty="0"/>
              <a:t>Interior</a:t>
            </a:r>
          </a:p>
        </p:txBody>
      </p:sp>
      <p:sp>
        <p:nvSpPr>
          <p:cNvPr id="3101" name="Line 30"/>
          <p:cNvSpPr>
            <a:spLocks noChangeShapeType="1"/>
          </p:cNvSpPr>
          <p:nvPr/>
        </p:nvSpPr>
        <p:spPr bwMode="auto">
          <a:xfrm flipH="1">
            <a:off x="6019800" y="3657600"/>
            <a:ext cx="2895600" cy="0"/>
          </a:xfrm>
          <a:prstGeom prst="line">
            <a:avLst/>
          </a:prstGeom>
          <a:noFill/>
          <a:ln w="9525">
            <a:solidFill>
              <a:schemeClr val="tx1"/>
            </a:solidFill>
            <a:round/>
            <a:headEnd/>
            <a:tailEnd/>
          </a:ln>
        </p:spPr>
        <p:txBody>
          <a:bodyPr/>
          <a:lstStyle/>
          <a:p>
            <a:endParaRPr lang="ar-IQ"/>
          </a:p>
        </p:txBody>
      </p:sp>
      <p:sp>
        <p:nvSpPr>
          <p:cNvPr id="3102" name="Line 31"/>
          <p:cNvSpPr>
            <a:spLocks noChangeShapeType="1"/>
          </p:cNvSpPr>
          <p:nvPr/>
        </p:nvSpPr>
        <p:spPr bwMode="auto">
          <a:xfrm>
            <a:off x="6019800" y="3657600"/>
            <a:ext cx="0" cy="533400"/>
          </a:xfrm>
          <a:prstGeom prst="line">
            <a:avLst/>
          </a:prstGeom>
          <a:noFill/>
          <a:ln w="9525">
            <a:solidFill>
              <a:schemeClr val="tx1"/>
            </a:solidFill>
            <a:round/>
            <a:headEnd/>
            <a:tailEnd type="triangle" w="med" len="med"/>
          </a:ln>
        </p:spPr>
        <p:txBody>
          <a:bodyPr/>
          <a:lstStyle/>
          <a:p>
            <a:endParaRPr lang="ar-IQ"/>
          </a:p>
        </p:txBody>
      </p:sp>
      <p:sp>
        <p:nvSpPr>
          <p:cNvPr id="3103" name="Text Box 32"/>
          <p:cNvSpPr txBox="1">
            <a:spLocks noChangeArrowheads="1"/>
          </p:cNvSpPr>
          <p:nvPr/>
        </p:nvSpPr>
        <p:spPr bwMode="auto">
          <a:xfrm>
            <a:off x="5143504" y="4214818"/>
            <a:ext cx="1981200" cy="366713"/>
          </a:xfrm>
          <a:prstGeom prst="rect">
            <a:avLst/>
          </a:prstGeom>
          <a:noFill/>
          <a:ln w="9525">
            <a:noFill/>
            <a:miter lim="800000"/>
            <a:headEnd/>
            <a:tailEnd/>
          </a:ln>
        </p:spPr>
        <p:txBody>
          <a:bodyPr>
            <a:spAutoFit/>
          </a:bodyPr>
          <a:lstStyle/>
          <a:p>
            <a:pPr>
              <a:spcBef>
                <a:spcPct val="50000"/>
              </a:spcBef>
            </a:pPr>
            <a:r>
              <a:rPr lang="en-US" sz="1800" b="1" dirty="0"/>
              <a:t>Inhalation</a:t>
            </a:r>
          </a:p>
        </p:txBody>
      </p:sp>
      <p:sp>
        <p:nvSpPr>
          <p:cNvPr id="3104" name="Line 33"/>
          <p:cNvSpPr>
            <a:spLocks noChangeShapeType="1"/>
          </p:cNvSpPr>
          <p:nvPr/>
        </p:nvSpPr>
        <p:spPr bwMode="auto">
          <a:xfrm>
            <a:off x="8915400" y="3657600"/>
            <a:ext cx="0" cy="533400"/>
          </a:xfrm>
          <a:prstGeom prst="line">
            <a:avLst/>
          </a:prstGeom>
          <a:noFill/>
          <a:ln w="9525">
            <a:solidFill>
              <a:schemeClr val="tx1"/>
            </a:solidFill>
            <a:round/>
            <a:headEnd/>
            <a:tailEnd type="triangle" w="med" len="med"/>
          </a:ln>
        </p:spPr>
        <p:txBody>
          <a:bodyPr/>
          <a:lstStyle/>
          <a:p>
            <a:endParaRPr lang="ar-IQ"/>
          </a:p>
        </p:txBody>
      </p:sp>
      <p:sp>
        <p:nvSpPr>
          <p:cNvPr id="3105" name="Text Box 34"/>
          <p:cNvSpPr txBox="1">
            <a:spLocks noChangeArrowheads="1"/>
          </p:cNvSpPr>
          <p:nvPr/>
        </p:nvSpPr>
        <p:spPr bwMode="auto">
          <a:xfrm>
            <a:off x="5257800" y="3002750"/>
            <a:ext cx="3048000" cy="366713"/>
          </a:xfrm>
          <a:prstGeom prst="rect">
            <a:avLst/>
          </a:prstGeom>
          <a:noFill/>
          <a:ln w="9525">
            <a:noFill/>
            <a:miter lim="800000"/>
            <a:headEnd/>
            <a:tailEnd/>
          </a:ln>
        </p:spPr>
        <p:txBody>
          <a:bodyPr>
            <a:spAutoFit/>
          </a:bodyPr>
          <a:lstStyle/>
          <a:p>
            <a:pPr>
              <a:spcBef>
                <a:spcPct val="50000"/>
              </a:spcBef>
            </a:pPr>
            <a:r>
              <a:rPr lang="en-US" sz="1800" b="1" dirty="0"/>
              <a:t>General anesthesia</a:t>
            </a:r>
          </a:p>
        </p:txBody>
      </p:sp>
      <p:sp>
        <p:nvSpPr>
          <p:cNvPr id="3106" name="Line 35"/>
          <p:cNvSpPr>
            <a:spLocks noChangeShapeType="1"/>
          </p:cNvSpPr>
          <p:nvPr/>
        </p:nvSpPr>
        <p:spPr bwMode="auto">
          <a:xfrm>
            <a:off x="7334250" y="3257550"/>
            <a:ext cx="0" cy="381000"/>
          </a:xfrm>
          <a:prstGeom prst="line">
            <a:avLst/>
          </a:prstGeom>
          <a:noFill/>
          <a:ln w="9525">
            <a:solidFill>
              <a:schemeClr val="tx1"/>
            </a:solidFill>
            <a:round/>
            <a:headEnd/>
            <a:tailEnd type="triangle" w="med" len="med"/>
          </a:ln>
        </p:spPr>
        <p:txBody>
          <a:bodyPr/>
          <a:lstStyle/>
          <a:p>
            <a:endParaRPr lang="ar-IQ"/>
          </a:p>
        </p:txBody>
      </p:sp>
      <p:sp>
        <p:nvSpPr>
          <p:cNvPr id="3107" name="Text Box 40"/>
          <p:cNvSpPr txBox="1">
            <a:spLocks noChangeArrowheads="1"/>
          </p:cNvSpPr>
          <p:nvPr/>
        </p:nvSpPr>
        <p:spPr bwMode="auto">
          <a:xfrm>
            <a:off x="7620000" y="4267200"/>
            <a:ext cx="1524000" cy="366713"/>
          </a:xfrm>
          <a:prstGeom prst="rect">
            <a:avLst/>
          </a:prstGeom>
          <a:noFill/>
          <a:ln w="9525">
            <a:noFill/>
            <a:miter lim="800000"/>
            <a:headEnd/>
            <a:tailEnd/>
          </a:ln>
        </p:spPr>
        <p:txBody>
          <a:bodyPr>
            <a:spAutoFit/>
          </a:bodyPr>
          <a:lstStyle/>
          <a:p>
            <a:pPr>
              <a:spcBef>
                <a:spcPct val="50000"/>
              </a:spcBef>
            </a:pPr>
            <a:endParaRPr lang="ar-IQ" sz="1800"/>
          </a:p>
        </p:txBody>
      </p:sp>
      <p:sp>
        <p:nvSpPr>
          <p:cNvPr id="3108" name="Text Box 41"/>
          <p:cNvSpPr txBox="1">
            <a:spLocks noChangeArrowheads="1"/>
          </p:cNvSpPr>
          <p:nvPr/>
        </p:nvSpPr>
        <p:spPr bwMode="auto">
          <a:xfrm>
            <a:off x="7162800" y="4143380"/>
            <a:ext cx="1981200" cy="366713"/>
          </a:xfrm>
          <a:prstGeom prst="rect">
            <a:avLst/>
          </a:prstGeom>
          <a:noFill/>
          <a:ln w="9525">
            <a:noFill/>
            <a:miter lim="800000"/>
            <a:headEnd/>
            <a:tailEnd/>
          </a:ln>
        </p:spPr>
        <p:txBody>
          <a:bodyPr>
            <a:spAutoFit/>
          </a:bodyPr>
          <a:lstStyle/>
          <a:p>
            <a:pPr>
              <a:spcBef>
                <a:spcPct val="50000"/>
              </a:spcBef>
            </a:pPr>
            <a:r>
              <a:rPr lang="en-US" sz="1800" b="1" dirty="0"/>
              <a:t>Parenta</a:t>
            </a:r>
            <a:r>
              <a:rPr lang="en-US" sz="1800" b="0" dirty="0"/>
              <a:t>l</a:t>
            </a:r>
          </a:p>
        </p:txBody>
      </p:sp>
      <p:cxnSp>
        <p:nvCxnSpPr>
          <p:cNvPr id="3" name="رابط كسهم مستقيم 2"/>
          <p:cNvCxnSpPr/>
          <p:nvPr/>
        </p:nvCxnSpPr>
        <p:spPr>
          <a:xfrm>
            <a:off x="7334250" y="2359822"/>
            <a:ext cx="0" cy="6405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571612"/>
            <a:ext cx="8429684" cy="830997"/>
          </a:xfrm>
          <a:prstGeom prst="rect">
            <a:avLst/>
          </a:prstGeom>
        </p:spPr>
        <p:txBody>
          <a:bodyPr wrap="square">
            <a:spAutoFit/>
          </a:bodyPr>
          <a:lstStyle/>
          <a:p>
            <a:pPr algn="l" rtl="0"/>
            <a:r>
              <a:rPr lang="en-US" sz="2400" dirty="0" smtClean="0"/>
              <a:t>A local </a:t>
            </a:r>
            <a:r>
              <a:rPr lang="en-US" sz="2400" dirty="0" err="1" smtClean="0"/>
              <a:t>anaesthetic</a:t>
            </a:r>
            <a:r>
              <a:rPr lang="en-US" sz="2400" dirty="0" smtClean="0"/>
              <a:t> agent is injected directly around a nerve, for example </a:t>
            </a:r>
            <a:endParaRPr lang="ar-IQ" sz="2400" dirty="0"/>
          </a:p>
        </p:txBody>
      </p:sp>
      <p:sp>
        <p:nvSpPr>
          <p:cNvPr id="3" name="مستطيل 2"/>
          <p:cNvSpPr/>
          <p:nvPr/>
        </p:nvSpPr>
        <p:spPr>
          <a:xfrm>
            <a:off x="357158" y="928670"/>
            <a:ext cx="4158511" cy="584775"/>
          </a:xfrm>
          <a:prstGeom prst="rect">
            <a:avLst/>
          </a:prstGeom>
        </p:spPr>
        <p:txBody>
          <a:bodyPr wrap="none">
            <a:spAutoFit/>
          </a:bodyPr>
          <a:lstStyle/>
          <a:p>
            <a:r>
              <a:rPr lang="en-US" sz="3200" dirty="0" err="1" smtClean="0">
                <a:solidFill>
                  <a:srgbClr val="FF0000"/>
                </a:solidFill>
              </a:rPr>
              <a:t>Perineural</a:t>
            </a:r>
            <a:r>
              <a:rPr lang="en-US" sz="3200" dirty="0" smtClean="0">
                <a:solidFill>
                  <a:srgbClr val="FF0000"/>
                </a:solidFill>
              </a:rPr>
              <a:t> infiltration</a:t>
            </a:r>
          </a:p>
        </p:txBody>
      </p:sp>
      <p:cxnSp>
        <p:nvCxnSpPr>
          <p:cNvPr id="5" name="رابط كسهم مستقيم 4"/>
          <p:cNvCxnSpPr/>
          <p:nvPr/>
        </p:nvCxnSpPr>
        <p:spPr>
          <a:xfrm rot="5400000">
            <a:off x="3464711" y="2893215"/>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rot="10800000">
            <a:off x="285720" y="3286124"/>
            <a:ext cx="80724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a:off x="71406" y="350043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5400000">
            <a:off x="3572662" y="349964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5400000">
            <a:off x="8144694" y="349964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مربع نص 12"/>
          <p:cNvSpPr txBox="1"/>
          <p:nvPr/>
        </p:nvSpPr>
        <p:spPr>
          <a:xfrm>
            <a:off x="0" y="3714752"/>
            <a:ext cx="3571868" cy="3046988"/>
          </a:xfrm>
          <a:prstGeom prst="rect">
            <a:avLst/>
          </a:prstGeom>
          <a:noFill/>
        </p:spPr>
        <p:txBody>
          <a:bodyPr wrap="square" rtlCol="1">
            <a:spAutoFit/>
          </a:bodyPr>
          <a:lstStyle/>
          <a:p>
            <a:pPr algn="l" rtl="0"/>
            <a:r>
              <a:rPr lang="en-US" sz="2400" dirty="0" smtClean="0"/>
              <a:t>Head</a:t>
            </a:r>
          </a:p>
          <a:p>
            <a:pPr algn="l" rtl="0"/>
            <a:r>
              <a:rPr lang="en-US" sz="2400" dirty="0" smtClean="0"/>
              <a:t>Supra orbital NB</a:t>
            </a:r>
          </a:p>
          <a:p>
            <a:pPr algn="l" rtl="0"/>
            <a:r>
              <a:rPr lang="en-US" sz="2400" dirty="0" smtClean="0"/>
              <a:t>Upper eye  lids</a:t>
            </a:r>
          </a:p>
          <a:p>
            <a:pPr algn="l" rtl="0"/>
            <a:r>
              <a:rPr lang="en-US" sz="2400" dirty="0" err="1" smtClean="0"/>
              <a:t>Infraorbital</a:t>
            </a:r>
            <a:r>
              <a:rPr lang="en-US" sz="2400" dirty="0" smtClean="0"/>
              <a:t> NB</a:t>
            </a:r>
          </a:p>
          <a:p>
            <a:pPr algn="l" rtl="0"/>
            <a:r>
              <a:rPr lang="en-US" sz="2400" dirty="0" smtClean="0"/>
              <a:t>Master muscle, Upper lips, Nostrils</a:t>
            </a:r>
          </a:p>
          <a:p>
            <a:pPr algn="l" rtl="0"/>
            <a:r>
              <a:rPr lang="en-US" sz="2400" dirty="0" smtClean="0"/>
              <a:t>Mental NB</a:t>
            </a:r>
          </a:p>
          <a:p>
            <a:pPr algn="l" rtl="0"/>
            <a:r>
              <a:rPr lang="en-US" sz="2400" dirty="0" smtClean="0"/>
              <a:t>Lowe lips, </a:t>
            </a:r>
            <a:r>
              <a:rPr lang="en-US" sz="2400" dirty="0" err="1" smtClean="0"/>
              <a:t>Inscier</a:t>
            </a:r>
            <a:r>
              <a:rPr lang="en-US" sz="2400" dirty="0" smtClean="0"/>
              <a:t> teeth</a:t>
            </a:r>
            <a:endParaRPr lang="ar-IQ" sz="2400" dirty="0"/>
          </a:p>
        </p:txBody>
      </p:sp>
      <p:sp>
        <p:nvSpPr>
          <p:cNvPr id="14" name="مربع نص 13"/>
          <p:cNvSpPr txBox="1"/>
          <p:nvPr/>
        </p:nvSpPr>
        <p:spPr>
          <a:xfrm>
            <a:off x="3214678" y="3714752"/>
            <a:ext cx="2071702" cy="1569660"/>
          </a:xfrm>
          <a:prstGeom prst="rect">
            <a:avLst/>
          </a:prstGeom>
          <a:noFill/>
        </p:spPr>
        <p:txBody>
          <a:bodyPr wrap="square" rtlCol="1">
            <a:spAutoFit/>
          </a:bodyPr>
          <a:lstStyle/>
          <a:p>
            <a:pPr algn="l" rtl="0"/>
            <a:r>
              <a:rPr lang="en-US" sz="2400" dirty="0" smtClean="0"/>
              <a:t> Trunk</a:t>
            </a:r>
          </a:p>
          <a:p>
            <a:pPr algn="l" rtl="0"/>
            <a:r>
              <a:rPr lang="en-US" sz="2400" dirty="0" err="1" smtClean="0"/>
              <a:t>Paravertebral</a:t>
            </a:r>
            <a:r>
              <a:rPr lang="en-US" sz="2400" dirty="0" smtClean="0"/>
              <a:t> NB</a:t>
            </a:r>
          </a:p>
          <a:p>
            <a:pPr algn="l" rtl="0"/>
            <a:r>
              <a:rPr lang="en-US" sz="2400" dirty="0" smtClean="0"/>
              <a:t>T13, L1, L2, L3</a:t>
            </a:r>
            <a:endParaRPr lang="ar-IQ" sz="2400" dirty="0"/>
          </a:p>
        </p:txBody>
      </p:sp>
      <p:sp>
        <p:nvSpPr>
          <p:cNvPr id="15" name="مربع نص 14"/>
          <p:cNvSpPr txBox="1"/>
          <p:nvPr/>
        </p:nvSpPr>
        <p:spPr>
          <a:xfrm>
            <a:off x="7215174" y="3714752"/>
            <a:ext cx="1928826" cy="461665"/>
          </a:xfrm>
          <a:prstGeom prst="rect">
            <a:avLst/>
          </a:prstGeom>
          <a:noFill/>
        </p:spPr>
        <p:txBody>
          <a:bodyPr wrap="square" rtlCol="1">
            <a:spAutoFit/>
          </a:bodyPr>
          <a:lstStyle/>
          <a:p>
            <a:pPr algn="l" rtl="0"/>
            <a:r>
              <a:rPr lang="en-US" sz="2400" dirty="0" smtClean="0"/>
              <a:t>Limbs</a:t>
            </a:r>
            <a:endParaRPr lang="ar-IQ" sz="2400" dirty="0"/>
          </a:p>
        </p:txBody>
      </p:sp>
      <p:cxnSp>
        <p:nvCxnSpPr>
          <p:cNvPr id="20" name="رابط كسهم مستقيم 19"/>
          <p:cNvCxnSpPr/>
          <p:nvPr/>
        </p:nvCxnSpPr>
        <p:spPr>
          <a:xfrm rot="5400000">
            <a:off x="7429520" y="421481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10800000">
            <a:off x="5643570" y="4357694"/>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rot="5400000">
            <a:off x="5501488" y="457121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rot="5400000">
            <a:off x="8716198" y="449977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مربع نص 25"/>
          <p:cNvSpPr txBox="1"/>
          <p:nvPr/>
        </p:nvSpPr>
        <p:spPr>
          <a:xfrm>
            <a:off x="5214942" y="4857760"/>
            <a:ext cx="1285884" cy="1477328"/>
          </a:xfrm>
          <a:prstGeom prst="rect">
            <a:avLst/>
          </a:prstGeom>
          <a:noFill/>
        </p:spPr>
        <p:txBody>
          <a:bodyPr wrap="square" rtlCol="1">
            <a:spAutoFit/>
          </a:bodyPr>
          <a:lstStyle/>
          <a:p>
            <a:pPr algn="l" rtl="0"/>
            <a:r>
              <a:rPr lang="en-US" dirty="0" smtClean="0"/>
              <a:t>Fore limbs</a:t>
            </a:r>
          </a:p>
          <a:p>
            <a:pPr algn="l" rtl="0"/>
            <a:r>
              <a:rPr lang="en-US" dirty="0" smtClean="0"/>
              <a:t>Low </a:t>
            </a:r>
            <a:r>
              <a:rPr lang="en-US" dirty="0" err="1" smtClean="0"/>
              <a:t>volar</a:t>
            </a:r>
            <a:r>
              <a:rPr lang="en-US" dirty="0" smtClean="0"/>
              <a:t> </a:t>
            </a:r>
          </a:p>
          <a:p>
            <a:pPr algn="l" rtl="0"/>
            <a:r>
              <a:rPr lang="en-US" dirty="0" smtClean="0"/>
              <a:t>High </a:t>
            </a:r>
            <a:r>
              <a:rPr lang="en-US" dirty="0" err="1" smtClean="0"/>
              <a:t>volar</a:t>
            </a:r>
            <a:endParaRPr lang="en-US" dirty="0" smtClean="0"/>
          </a:p>
          <a:p>
            <a:pPr algn="l" rtl="0"/>
            <a:r>
              <a:rPr lang="en-US" dirty="0" smtClean="0"/>
              <a:t>Median</a:t>
            </a:r>
          </a:p>
          <a:p>
            <a:pPr algn="l" rtl="0"/>
            <a:r>
              <a:rPr lang="en-US" dirty="0" err="1" smtClean="0"/>
              <a:t>Ulnar</a:t>
            </a:r>
            <a:endParaRPr lang="ar-IQ" dirty="0"/>
          </a:p>
        </p:txBody>
      </p:sp>
      <p:sp>
        <p:nvSpPr>
          <p:cNvPr id="27" name="مربع نص 26"/>
          <p:cNvSpPr txBox="1"/>
          <p:nvPr/>
        </p:nvSpPr>
        <p:spPr>
          <a:xfrm>
            <a:off x="7429520" y="4929198"/>
            <a:ext cx="1500198" cy="1477328"/>
          </a:xfrm>
          <a:prstGeom prst="rect">
            <a:avLst/>
          </a:prstGeom>
          <a:noFill/>
        </p:spPr>
        <p:txBody>
          <a:bodyPr wrap="square" rtlCol="1">
            <a:spAutoFit/>
          </a:bodyPr>
          <a:lstStyle/>
          <a:p>
            <a:pPr algn="l" rtl="0"/>
            <a:r>
              <a:rPr lang="en-US" dirty="0" smtClean="0"/>
              <a:t>Hind limbs</a:t>
            </a:r>
          </a:p>
          <a:p>
            <a:pPr algn="l" rtl="0"/>
            <a:r>
              <a:rPr lang="en-US" dirty="0" smtClean="0"/>
              <a:t>Low planter</a:t>
            </a:r>
          </a:p>
          <a:p>
            <a:pPr algn="l" rtl="0"/>
            <a:r>
              <a:rPr lang="en-US" dirty="0" smtClean="0"/>
              <a:t>High planter</a:t>
            </a:r>
          </a:p>
          <a:p>
            <a:pPr algn="l" rtl="0"/>
            <a:r>
              <a:rPr lang="en-US" dirty="0" smtClean="0"/>
              <a:t>Posterior </a:t>
            </a:r>
            <a:r>
              <a:rPr lang="en-US" dirty="0" err="1" smtClean="0"/>
              <a:t>tibial</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1071546"/>
            <a:ext cx="8501122" cy="5078313"/>
          </a:xfrm>
          <a:prstGeom prst="rect">
            <a:avLst/>
          </a:prstGeom>
        </p:spPr>
        <p:txBody>
          <a:bodyPr wrap="square">
            <a:spAutoFit/>
          </a:bodyPr>
          <a:lstStyle/>
          <a:p>
            <a:pPr algn="l" rtl="0"/>
            <a:r>
              <a:rPr lang="en-US" sz="3200" b="1" dirty="0" smtClean="0"/>
              <a:t>EPIDURAL INJECTION SITES</a:t>
            </a:r>
            <a:r>
              <a:rPr lang="en-US" sz="3200" dirty="0" smtClean="0"/>
              <a:t> </a:t>
            </a:r>
          </a:p>
          <a:p>
            <a:pPr algn="l" rtl="0"/>
            <a:endParaRPr lang="en-US" dirty="0" smtClean="0"/>
          </a:p>
          <a:p>
            <a:pPr algn="l" rtl="0"/>
            <a:endParaRPr lang="en-US" dirty="0" smtClean="0"/>
          </a:p>
          <a:p>
            <a:pPr algn="l" rtl="0"/>
            <a:r>
              <a:rPr lang="en-US" sz="3200" dirty="0" smtClean="0"/>
              <a:t>The </a:t>
            </a:r>
            <a:r>
              <a:rPr lang="en-US" sz="3200" dirty="0" err="1" smtClean="0"/>
              <a:t>lumbosacral</a:t>
            </a:r>
            <a:r>
              <a:rPr lang="en-US" sz="3200" dirty="0" smtClean="0"/>
              <a:t> </a:t>
            </a:r>
            <a:r>
              <a:rPr lang="en-US" sz="3200" dirty="0" err="1" smtClean="0"/>
              <a:t>intervertebral</a:t>
            </a:r>
            <a:r>
              <a:rPr lang="en-US" sz="3200" dirty="0" smtClean="0"/>
              <a:t> space is the most common location for epidural injection in small animals. Located between the vertebral </a:t>
            </a:r>
            <a:r>
              <a:rPr lang="en-US" sz="3200" dirty="0" err="1" smtClean="0"/>
              <a:t>periosteum</a:t>
            </a:r>
            <a:r>
              <a:rPr lang="en-US" sz="3200" dirty="0" smtClean="0"/>
              <a:t> and the </a:t>
            </a:r>
            <a:r>
              <a:rPr lang="en-US" sz="3200" dirty="0" err="1" smtClean="0"/>
              <a:t>dura</a:t>
            </a:r>
            <a:r>
              <a:rPr lang="en-US" sz="3200" dirty="0" smtClean="0"/>
              <a:t> mater, this space contains nerves of the </a:t>
            </a:r>
            <a:r>
              <a:rPr lang="en-US" sz="3200" dirty="0" err="1" smtClean="0"/>
              <a:t>cauda</a:t>
            </a:r>
            <a:r>
              <a:rPr lang="en-US" sz="3200" dirty="0" smtClean="0"/>
              <a:t> </a:t>
            </a:r>
            <a:r>
              <a:rPr lang="en-US" sz="3200" dirty="0" err="1" smtClean="0"/>
              <a:t>equina</a:t>
            </a:r>
            <a:r>
              <a:rPr lang="en-US" sz="3200" dirty="0" smtClean="0"/>
              <a:t>, fat, blood vessels, </a:t>
            </a:r>
            <a:r>
              <a:rPr lang="en-US" sz="3200" dirty="0" err="1" smtClean="0"/>
              <a:t>lymphatics</a:t>
            </a:r>
            <a:r>
              <a:rPr lang="en-US" sz="3200" dirty="0" smtClean="0"/>
              <a:t>, and, in some species, the end of the spinal cord with the remaining </a:t>
            </a:r>
            <a:r>
              <a:rPr lang="en-US" sz="3200" dirty="0" err="1" smtClean="0"/>
              <a:t>meninges</a:t>
            </a:r>
            <a:r>
              <a:rPr lang="en-US" sz="3200" dirty="0" smtClean="0"/>
              <a:t> (</a:t>
            </a:r>
            <a:r>
              <a:rPr lang="en-US" sz="3200" dirty="0" err="1" smtClean="0"/>
              <a:t>pia</a:t>
            </a:r>
            <a:r>
              <a:rPr lang="en-US" sz="3200" dirty="0" smtClean="0"/>
              <a:t> and </a:t>
            </a:r>
            <a:r>
              <a:rPr lang="en-US" sz="3200" dirty="0" err="1" smtClean="0"/>
              <a:t>arachnoid</a:t>
            </a:r>
            <a:r>
              <a:rPr lang="en-US" sz="3200" dirty="0" smtClean="0"/>
              <a:t> mater).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2910" y="1166843"/>
            <a:ext cx="7929618" cy="4524315"/>
          </a:xfrm>
          <a:prstGeom prst="rect">
            <a:avLst/>
          </a:prstGeom>
        </p:spPr>
        <p:txBody>
          <a:bodyPr wrap="square">
            <a:spAutoFit/>
          </a:bodyPr>
          <a:lstStyle/>
          <a:p>
            <a:pPr algn="l" rtl="0"/>
            <a:r>
              <a:rPr lang="en-US" sz="2400" dirty="0" smtClean="0"/>
              <a:t>Access to the </a:t>
            </a:r>
            <a:r>
              <a:rPr lang="en-US" sz="2400" dirty="0" err="1" smtClean="0"/>
              <a:t>lumbosacral</a:t>
            </a:r>
            <a:r>
              <a:rPr lang="en-US" sz="2400" dirty="0" smtClean="0"/>
              <a:t> </a:t>
            </a:r>
            <a:r>
              <a:rPr lang="en-US" sz="2400" dirty="0" err="1" smtClean="0"/>
              <a:t>intervertebral</a:t>
            </a:r>
            <a:r>
              <a:rPr lang="en-US" sz="2400" dirty="0" smtClean="0"/>
              <a:t> space involves inserting a spinal needle through skin, subcutaneous fascia, and the </a:t>
            </a:r>
            <a:r>
              <a:rPr lang="en-US" sz="2400" dirty="0" err="1" smtClean="0"/>
              <a:t>ligamentum</a:t>
            </a:r>
            <a:r>
              <a:rPr lang="en-US" sz="2400" dirty="0" smtClean="0"/>
              <a:t> </a:t>
            </a:r>
            <a:r>
              <a:rPr lang="en-US" sz="2400" dirty="0" err="1" smtClean="0"/>
              <a:t>flavum</a:t>
            </a:r>
            <a:r>
              <a:rPr lang="en-US" sz="2400" dirty="0" smtClean="0"/>
              <a:t>, which forms the dorsal wall of the epidural space in dogs and cats. Below the </a:t>
            </a:r>
            <a:r>
              <a:rPr lang="en-US" sz="2400" dirty="0" err="1" smtClean="0"/>
              <a:t>dura</a:t>
            </a:r>
            <a:r>
              <a:rPr lang="en-US" sz="2400" dirty="0" smtClean="0"/>
              <a:t> mater lay the </a:t>
            </a:r>
            <a:r>
              <a:rPr lang="en-US" sz="2400" dirty="0" err="1" smtClean="0"/>
              <a:t>arachnoid</a:t>
            </a:r>
            <a:r>
              <a:rPr lang="en-US" sz="2400" dirty="0" smtClean="0"/>
              <a:t> mater and the </a:t>
            </a:r>
            <a:r>
              <a:rPr lang="en-US" sz="2400" dirty="0" err="1" smtClean="0"/>
              <a:t>pia</a:t>
            </a:r>
            <a:r>
              <a:rPr lang="en-US" sz="2400" dirty="0" smtClean="0"/>
              <a:t> mater. The subarachnoid space contains cerebrospinal fluid (CSF); injection into the subarachnoid space is referred to as </a:t>
            </a:r>
            <a:r>
              <a:rPr lang="en-US" sz="2400" i="1" dirty="0" err="1" smtClean="0"/>
              <a:t>intrathecal</a:t>
            </a:r>
            <a:r>
              <a:rPr lang="en-US" sz="2400" dirty="0" smtClean="0"/>
              <a:t> or </a:t>
            </a:r>
            <a:r>
              <a:rPr lang="en-US" sz="2400" i="1" dirty="0" smtClean="0"/>
              <a:t>spinal injection</a:t>
            </a:r>
            <a:r>
              <a:rPr lang="en-US" sz="2400" dirty="0" smtClean="0"/>
              <a:t> and typically is not purposefully performed in small animals. Thoracic epidural injections are used with some frequency in people and have been described in veterinary species but are not commonly used in dogs and cats.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857232"/>
            <a:ext cx="8143932" cy="6001643"/>
          </a:xfrm>
          <a:prstGeom prst="rect">
            <a:avLst/>
          </a:prstGeom>
        </p:spPr>
        <p:txBody>
          <a:bodyPr wrap="square">
            <a:spAutoFit/>
          </a:bodyPr>
          <a:lstStyle/>
          <a:p>
            <a:pPr algn="l" rtl="0"/>
            <a:r>
              <a:rPr lang="en-US" sz="2400" dirty="0" err="1" smtClean="0"/>
              <a:t>Lumbosacral</a:t>
            </a:r>
            <a:r>
              <a:rPr lang="en-US" sz="2400" dirty="0" smtClean="0"/>
              <a:t> epidural anesthesia with local anesthetics provides complete anesthesia to the caudal half of the body by blocking the </a:t>
            </a:r>
            <a:r>
              <a:rPr lang="en-US" sz="2400" dirty="0" err="1" smtClean="0"/>
              <a:t>intradural</a:t>
            </a:r>
            <a:r>
              <a:rPr lang="en-US" sz="2400" dirty="0" smtClean="0"/>
              <a:t> spinal nerve roots and the peripheral layer of the spinal cord.</a:t>
            </a:r>
            <a:r>
              <a:rPr lang="en-US" sz="2400" baseline="30000" dirty="0" smtClean="0"/>
              <a:t>1</a:t>
            </a:r>
            <a:r>
              <a:rPr lang="en-US" sz="2400" dirty="0" smtClean="0"/>
              <a:t> This technique is useful for pelvic and </a:t>
            </a:r>
            <a:r>
              <a:rPr lang="en-US" sz="2400" dirty="0" err="1" smtClean="0"/>
              <a:t>hindlimb</a:t>
            </a:r>
            <a:r>
              <a:rPr lang="en-US" sz="2400" dirty="0" smtClean="0"/>
              <a:t> orthopedic procedures, </a:t>
            </a:r>
            <a:r>
              <a:rPr lang="en-US" sz="2400" dirty="0" err="1" smtClean="0"/>
              <a:t>perineal</a:t>
            </a:r>
            <a:r>
              <a:rPr lang="en-US" sz="2400" dirty="0" smtClean="0"/>
              <a:t> and anal surgeries, exploratory </a:t>
            </a:r>
            <a:r>
              <a:rPr lang="en-US" sz="2400" dirty="0" err="1" smtClean="0"/>
              <a:t>laparotomy</a:t>
            </a:r>
            <a:r>
              <a:rPr lang="en-US" sz="2400" dirty="0" smtClean="0"/>
              <a:t>, and cesarean section. In addition to complete anesthesia, at least some sympathetic and motor blockade is produced with local anesthetics. </a:t>
            </a:r>
            <a:r>
              <a:rPr lang="en-US" sz="2400" dirty="0" err="1" smtClean="0"/>
              <a:t>Lidocaine</a:t>
            </a:r>
            <a:r>
              <a:rPr lang="en-US" sz="2400" dirty="0" smtClean="0"/>
              <a:t>, </a:t>
            </a:r>
            <a:r>
              <a:rPr lang="en-US" sz="2400" dirty="0" err="1" smtClean="0"/>
              <a:t>mepivacaine</a:t>
            </a:r>
            <a:r>
              <a:rPr lang="en-US" sz="2400" dirty="0" smtClean="0"/>
              <a:t>, and </a:t>
            </a:r>
            <a:r>
              <a:rPr lang="en-US" sz="2400" dirty="0" err="1" smtClean="0"/>
              <a:t>bupivacaine</a:t>
            </a:r>
            <a:r>
              <a:rPr lang="en-US" sz="2400" dirty="0" smtClean="0"/>
              <a:t> consistently cause motor blockade, while motor blockade is less intense and of shorter duration with </a:t>
            </a:r>
            <a:r>
              <a:rPr lang="en-US" sz="2400" dirty="0" err="1" smtClean="0"/>
              <a:t>levobupivacaine</a:t>
            </a:r>
            <a:r>
              <a:rPr lang="en-US" sz="2400" dirty="0" smtClean="0"/>
              <a:t> and </a:t>
            </a:r>
            <a:r>
              <a:rPr lang="en-US" sz="2400" dirty="0" err="1" smtClean="0"/>
              <a:t>ropivacaine</a:t>
            </a:r>
            <a:r>
              <a:rPr lang="en-US" sz="2400" dirty="0" smtClean="0"/>
              <a:t>. The duration of motor blockade is generally shorter than the duration of analgesia, and, depending on the procedure and local anesthetic chosen, motor function usually returns by the time a patient recovers from anesthesia.</a:t>
            </a:r>
            <a:r>
              <a:rPr lang="en-US" sz="2400" baseline="30000" dirty="0" smtClean="0"/>
              <a:t>1-3</a:t>
            </a:r>
            <a:endParaRPr lang="ar-IQ"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500174"/>
            <a:ext cx="8072494" cy="1846659"/>
          </a:xfrm>
          <a:prstGeom prst="rect">
            <a:avLst/>
          </a:prstGeom>
        </p:spPr>
        <p:txBody>
          <a:bodyPr wrap="square">
            <a:spAutoFit/>
          </a:bodyPr>
          <a:lstStyle/>
          <a:p>
            <a:r>
              <a:rPr lang="en-US" dirty="0" smtClean="0"/>
              <a:t> </a:t>
            </a:r>
          </a:p>
          <a:p>
            <a:pPr algn="l" rtl="0"/>
            <a:r>
              <a:rPr lang="en-US" sz="2400" dirty="0" smtClean="0"/>
              <a:t>Perform epidural injections in heavily sedated or anesthetized animals. The injection site is usually at the </a:t>
            </a:r>
            <a:r>
              <a:rPr lang="en-US" sz="2400" dirty="0" err="1" smtClean="0"/>
              <a:t>lumbosacral</a:t>
            </a:r>
            <a:r>
              <a:rPr lang="en-US" sz="2400" dirty="0" smtClean="0"/>
              <a:t> space in dogs and cats and can be performed with a patient in either </a:t>
            </a:r>
            <a:r>
              <a:rPr lang="en-US" sz="2400" dirty="0" err="1" smtClean="0"/>
              <a:t>sternal</a:t>
            </a:r>
            <a:r>
              <a:rPr lang="en-US" sz="2400" dirty="0" smtClean="0"/>
              <a:t> or lateral </a:t>
            </a:r>
            <a:r>
              <a:rPr lang="en-US" sz="2400" dirty="0" err="1" smtClean="0"/>
              <a:t>recumbency</a:t>
            </a:r>
            <a:r>
              <a:rPr lang="en-US" sz="2400" dirty="0" smtClean="0"/>
              <a:t>. </a:t>
            </a:r>
            <a:endParaRPr lang="en-US" sz="2400" dirty="0"/>
          </a:p>
        </p:txBody>
      </p:sp>
      <p:sp>
        <p:nvSpPr>
          <p:cNvPr id="3" name="مستطيل 2"/>
          <p:cNvSpPr/>
          <p:nvPr/>
        </p:nvSpPr>
        <p:spPr>
          <a:xfrm>
            <a:off x="500034" y="1071546"/>
            <a:ext cx="2500330" cy="523220"/>
          </a:xfrm>
          <a:prstGeom prst="rect">
            <a:avLst/>
          </a:prstGeom>
        </p:spPr>
        <p:txBody>
          <a:bodyPr wrap="square">
            <a:spAutoFit/>
          </a:bodyPr>
          <a:lstStyle/>
          <a:p>
            <a:r>
              <a:rPr lang="en-US" sz="2800" b="1" dirty="0" smtClean="0"/>
              <a:t>TECHNIQUE</a:t>
            </a:r>
            <a:endParaRPr lang="ar-IQ"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974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image.slidesharecdn.com/localanestheticsvk-131125233637-phpapp02/95/slide-21-638.jpg?cb=1385445653"/>
          <p:cNvPicPr>
            <a:picLocks noChangeAspect="1" noChangeArrowheads="1"/>
          </p:cNvPicPr>
          <p:nvPr/>
        </p:nvPicPr>
        <p:blipFill>
          <a:blip r:embed="rId3"/>
          <a:srcRect/>
          <a:stretch>
            <a:fillRect/>
          </a:stretch>
        </p:blipFill>
        <p:spPr bwMode="auto">
          <a:xfrm>
            <a:off x="1285852" y="1071546"/>
            <a:ext cx="7215238" cy="541708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571612"/>
            <a:ext cx="90011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Arial" pitchFamily="34" charset="0"/>
                <a:cs typeface="Arial" pitchFamily="34" charset="0"/>
              </a:rPr>
              <a:t>Epidural injection is easier to achieve with the patient in sternal recumbency, with the hindlimbs flexed at the hips and stifles and hocks extended so the legs are positioned alongside the body. This position makes the lumbosacral space easier to identify.</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24578" name="Picture 2" descr="C:\Users\new\Desktop\Local a regional anesthesia techniques,_files\EpiduralFig1.jpg"/>
          <p:cNvPicPr>
            <a:picLocks noChangeAspect="1" noChangeArrowheads="1"/>
          </p:cNvPicPr>
          <p:nvPr/>
        </p:nvPicPr>
        <p:blipFill>
          <a:blip r:embed="rId3"/>
          <a:srcRect/>
          <a:stretch>
            <a:fillRect/>
          </a:stretch>
        </p:blipFill>
        <p:spPr bwMode="auto">
          <a:xfrm>
            <a:off x="4643438" y="3286124"/>
            <a:ext cx="4000528" cy="3371231"/>
          </a:xfrm>
          <a:prstGeom prst="rect">
            <a:avLst/>
          </a:prstGeom>
          <a:noFill/>
        </p:spPr>
      </p:pic>
      <p:sp>
        <p:nvSpPr>
          <p:cNvPr id="5" name="مستطيل 4"/>
          <p:cNvSpPr/>
          <p:nvPr/>
        </p:nvSpPr>
        <p:spPr>
          <a:xfrm>
            <a:off x="571472" y="857232"/>
            <a:ext cx="3619902" cy="523220"/>
          </a:xfrm>
          <a:prstGeom prst="rect">
            <a:avLst/>
          </a:prstGeom>
        </p:spPr>
        <p:txBody>
          <a:bodyPr wrap="none">
            <a:spAutoFit/>
          </a:bodyPr>
          <a:lstStyle/>
          <a:p>
            <a:pPr lvl="0" algn="l" fontAlgn="base">
              <a:spcBef>
                <a:spcPct val="0"/>
              </a:spcBef>
              <a:spcAft>
                <a:spcPct val="0"/>
              </a:spcAft>
            </a:pPr>
            <a:r>
              <a:rPr lang="ar-IQ" sz="2800" b="1" dirty="0" smtClean="0">
                <a:latin typeface="Arial" pitchFamily="34" charset="0"/>
                <a:cs typeface="Arial" pitchFamily="34" charset="0"/>
              </a:rPr>
              <a:t>Position the patient</a:t>
            </a:r>
            <a:r>
              <a:rPr lang="ar-IQ" sz="2800" dirty="0" smtClean="0">
                <a:latin typeface="Arial" pitchFamily="34" charset="0"/>
                <a:cs typeface="Arial" pitchFamily="34" charset="0"/>
              </a:rPr>
              <a:t> </a:t>
            </a:r>
          </a:p>
        </p:txBody>
      </p:sp>
      <p:pic>
        <p:nvPicPr>
          <p:cNvPr id="6" name="Picture 2" descr="C:\Users\new\Desktop\Local a regional anesthesia techniques,_files\EpiduralFig2_t.jpg"/>
          <p:cNvPicPr>
            <a:picLocks noChangeAspect="1" noChangeArrowheads="1"/>
          </p:cNvPicPr>
          <p:nvPr/>
        </p:nvPicPr>
        <p:blipFill>
          <a:blip r:embed="rId4"/>
          <a:srcRect/>
          <a:stretch>
            <a:fillRect/>
          </a:stretch>
        </p:blipFill>
        <p:spPr bwMode="auto">
          <a:xfrm>
            <a:off x="214282" y="3929066"/>
            <a:ext cx="4286279" cy="257176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14348" y="1500174"/>
            <a:ext cx="7572428" cy="3970318"/>
          </a:xfrm>
          <a:prstGeom prst="rect">
            <a:avLst/>
          </a:prstGeom>
        </p:spPr>
        <p:txBody>
          <a:bodyPr wrap="square">
            <a:spAutoFit/>
          </a:bodyPr>
          <a:lstStyle/>
          <a:p>
            <a:pPr algn="l" rtl="0"/>
            <a:r>
              <a:rPr lang="en-US" sz="2800" dirty="0" smtClean="0"/>
              <a:t>Locate the </a:t>
            </a:r>
            <a:r>
              <a:rPr lang="en-US" sz="2800" dirty="0" err="1" smtClean="0"/>
              <a:t>lumbosacral</a:t>
            </a:r>
            <a:r>
              <a:rPr lang="en-US" sz="2800" dirty="0" smtClean="0"/>
              <a:t> space by palpating the most anterior aspect of both iliac crests with your thumb and middle finger; the imaginary line connecting them passes through the </a:t>
            </a:r>
            <a:r>
              <a:rPr lang="en-US" sz="2800" dirty="0" err="1" smtClean="0"/>
              <a:t>lumbosacral</a:t>
            </a:r>
            <a:r>
              <a:rPr lang="en-US" sz="2800" dirty="0" smtClean="0"/>
              <a:t> </a:t>
            </a:r>
            <a:r>
              <a:rPr lang="en-US" sz="2800" dirty="0" err="1" smtClean="0"/>
              <a:t>intervertebral</a:t>
            </a:r>
            <a:r>
              <a:rPr lang="en-US" sz="2800" dirty="0" smtClean="0"/>
              <a:t> space. With your index finger, palpate the space as a depression immediately caudal to the dorsal </a:t>
            </a:r>
            <a:r>
              <a:rPr lang="en-US" sz="2800" dirty="0" err="1" smtClean="0"/>
              <a:t>spinous</a:t>
            </a:r>
            <a:r>
              <a:rPr lang="en-US" sz="2800" dirty="0" smtClean="0"/>
              <a:t> process of L7 and immediately cranial to the fuse</a:t>
            </a:r>
            <a:endParaRPr lang="ar-IQ"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285860"/>
            <a:ext cx="8215370" cy="5262979"/>
          </a:xfrm>
          <a:prstGeom prst="rect">
            <a:avLst/>
          </a:prstGeom>
        </p:spPr>
        <p:txBody>
          <a:bodyPr wrap="square">
            <a:spAutoFit/>
          </a:bodyPr>
          <a:lstStyle/>
          <a:p>
            <a:pPr algn="l" rtl="0"/>
            <a:r>
              <a:rPr lang="en-US" sz="2400" dirty="0" smtClean="0"/>
              <a:t>Once you have identified the </a:t>
            </a:r>
            <a:r>
              <a:rPr lang="en-US" sz="2400" dirty="0" err="1" smtClean="0"/>
              <a:t>lumbosacral</a:t>
            </a:r>
            <a:r>
              <a:rPr lang="en-US" sz="2400" dirty="0" smtClean="0"/>
              <a:t> space, </a:t>
            </a:r>
          </a:p>
          <a:p>
            <a:pPr algn="l" rtl="0"/>
            <a:r>
              <a:rPr lang="en-US" sz="2400" dirty="0" smtClean="0"/>
              <a:t>clip the hair, and</a:t>
            </a:r>
          </a:p>
          <a:p>
            <a:pPr algn="l" rtl="0"/>
            <a:r>
              <a:rPr lang="en-US" sz="2400" dirty="0" smtClean="0"/>
              <a:t> surgically prepare the area. </a:t>
            </a:r>
          </a:p>
          <a:p>
            <a:pPr algn="l" rtl="0"/>
            <a:r>
              <a:rPr lang="en-US" sz="2400" dirty="0" smtClean="0"/>
              <a:t>Place a sterile transparent drape over the area,</a:t>
            </a:r>
          </a:p>
          <a:p>
            <a:pPr algn="l" rtl="0"/>
            <a:r>
              <a:rPr lang="en-US" sz="2400" dirty="0" smtClean="0"/>
              <a:t> tear a small opening in the drape at the injection site, and use a sterile disposable 2.5- to 7.5-cm, 20- to 22-ga spinal needle and sterile gloves. </a:t>
            </a:r>
          </a:p>
          <a:p>
            <a:pPr algn="l" rtl="0"/>
            <a:r>
              <a:rPr lang="en-US" sz="2400" dirty="0" smtClean="0"/>
              <a:t>If the procedure is being performed in an awake but sedated patient, inject 0.5 to 1 ml 2% </a:t>
            </a:r>
            <a:r>
              <a:rPr lang="en-US" sz="2400" dirty="0" err="1" smtClean="0"/>
              <a:t>lidocaine</a:t>
            </a:r>
            <a:r>
              <a:rPr lang="en-US" sz="2400" dirty="0" smtClean="0"/>
              <a:t> (with sodium bicarbonate solution added to the local anesthetic in a 1:9 ratio of bicarbonate to </a:t>
            </a:r>
            <a:r>
              <a:rPr lang="en-US" sz="2400" dirty="0" err="1" smtClean="0"/>
              <a:t>lidocaine</a:t>
            </a:r>
            <a:r>
              <a:rPr lang="en-US" sz="2400" dirty="0" smtClean="0"/>
              <a:t> to reduce the pain of injection) subcutaneously at the site of the spinal needle insertion and wait five to 10 minutes before inserting the spinal needle at this site. </a:t>
            </a:r>
            <a:endParaRPr lang="en-US" sz="2400" dirty="0"/>
          </a:p>
        </p:txBody>
      </p:sp>
      <p:sp>
        <p:nvSpPr>
          <p:cNvPr id="3" name="مستطيل 2"/>
          <p:cNvSpPr/>
          <p:nvPr/>
        </p:nvSpPr>
        <p:spPr>
          <a:xfrm>
            <a:off x="928662" y="642918"/>
            <a:ext cx="2916824" cy="523220"/>
          </a:xfrm>
          <a:prstGeom prst="rect">
            <a:avLst/>
          </a:prstGeom>
        </p:spPr>
        <p:txBody>
          <a:bodyPr wrap="none">
            <a:spAutoFit/>
          </a:bodyPr>
          <a:lstStyle/>
          <a:p>
            <a:pPr algn="l" rtl="0"/>
            <a:r>
              <a:rPr lang="en-US" sz="2800" b="1" dirty="0" smtClean="0"/>
              <a:t>Prepare the site</a:t>
            </a:r>
            <a:r>
              <a:rPr lang="en-US" sz="28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84784"/>
            <a:ext cx="8784976" cy="5847755"/>
          </a:xfrm>
          <a:prstGeom prst="rect">
            <a:avLst/>
          </a:prstGeom>
          <a:noFill/>
        </p:spPr>
        <p:txBody>
          <a:bodyPr wrap="square" rtlCol="1">
            <a:spAutoFit/>
          </a:bodyPr>
          <a:lstStyle/>
          <a:p>
            <a:pPr algn="l" rtl="0"/>
            <a:r>
              <a:rPr lang="en-US" sz="3200" dirty="0" smtClean="0"/>
              <a:t>Local Anesthetic </a:t>
            </a:r>
          </a:p>
          <a:p>
            <a:pPr algn="l" rtl="0"/>
            <a:endParaRPr lang="en-US" sz="3200" dirty="0"/>
          </a:p>
          <a:p>
            <a:pPr algn="l" rtl="0"/>
            <a:r>
              <a:rPr lang="en-US" sz="3200" dirty="0" smtClean="0"/>
              <a:t>It is an agent that interrupts pain impulses in specific region of the body without a loss of patient consciousness.  Normally, the process is completely reversible</a:t>
            </a:r>
          </a:p>
          <a:p>
            <a:pPr algn="l" rtl="0"/>
            <a:endParaRPr lang="en-US" sz="3200" dirty="0"/>
          </a:p>
          <a:p>
            <a:pPr algn="l" rtl="0"/>
            <a:endParaRPr lang="en-US" sz="3200" dirty="0" smtClean="0"/>
          </a:p>
          <a:p>
            <a:pPr algn="l" rtl="0"/>
            <a:endParaRPr lang="en-US" sz="3200" dirty="0"/>
          </a:p>
          <a:p>
            <a:pPr algn="l" rtl="0"/>
            <a:endParaRPr lang="en-US" sz="3200" dirty="0" smtClean="0"/>
          </a:p>
          <a:p>
            <a:pPr algn="l" rtl="0"/>
            <a:endParaRPr lang="en-US" dirty="0"/>
          </a:p>
          <a:p>
            <a:pPr algn="l" rtl="0"/>
            <a:endParaRPr lang="en-US" dirty="0" smtClean="0"/>
          </a:p>
          <a:p>
            <a:pPr algn="l" rtl="0"/>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0" y="857232"/>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Arial" pitchFamily="34" charset="0"/>
                <a:cs typeface="Arial" pitchFamily="34" charset="0"/>
              </a:rPr>
              <a:t>Insert the needle</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ar-IQ" sz="1800" b="0" i="0" u="none" strike="noStrike" cap="none" normalizeH="0" baseline="0" dirty="0" smtClean="0">
                <a:ln>
                  <a:noFill/>
                </a:ln>
                <a:solidFill>
                  <a:schemeClr val="tx1"/>
                </a:solidFill>
                <a:effectLst/>
                <a:latin typeface="Arial" pitchFamily="34" charset="0"/>
                <a:cs typeface="Arial" pitchFamily="34" charset="0"/>
              </a:rPr>
              <a:t> </a:t>
            </a:r>
            <a:r>
              <a:rPr kumimoji="0" lang="ar-IQ" sz="2400" b="0" i="0" u="none" strike="noStrike" cap="none" normalizeH="0" baseline="0" dirty="0" smtClean="0">
                <a:ln>
                  <a:noFill/>
                </a:ln>
                <a:solidFill>
                  <a:schemeClr val="tx1"/>
                </a:solidFill>
                <a:effectLst/>
                <a:latin typeface="Arial" pitchFamily="34" charset="0"/>
                <a:cs typeface="Arial" pitchFamily="34" charset="0"/>
              </a:rPr>
              <a:t>Using your nondominant hand to confirm the landmarks and the lumbosacral space, position the spinal needle over the midline with your dominant hand . Midline positioning is critical to avoid contact with the transverse processes of the L7 vertebra. Direct the needle bevel cranially, and advance the needle, with stylet in place, perpendicular to the skin. Position your dominant hand so that it is in contact with the animal when penetrating the skin to provide counterpressure and to avoid pushing the needle in too far</a:t>
            </a:r>
            <a:r>
              <a:rPr kumimoji="0" lang="ar-IQ"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26978" name="Picture 2" descr="C:\Users\new\Desktop\Local a regional anesthesia techniques,_files\EpiduralFig3.jpg"/>
          <p:cNvPicPr>
            <a:picLocks noChangeAspect="1" noChangeArrowheads="1"/>
          </p:cNvPicPr>
          <p:nvPr/>
        </p:nvPicPr>
        <p:blipFill>
          <a:blip r:embed="rId2"/>
          <a:srcRect/>
          <a:stretch>
            <a:fillRect/>
          </a:stretch>
        </p:blipFill>
        <p:spPr bwMode="auto">
          <a:xfrm>
            <a:off x="5786446" y="4214818"/>
            <a:ext cx="3000396" cy="24459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1285860"/>
            <a:ext cx="8072494" cy="3539430"/>
          </a:xfrm>
          <a:prstGeom prst="rect">
            <a:avLst/>
          </a:prstGeom>
        </p:spPr>
        <p:txBody>
          <a:bodyPr wrap="square">
            <a:spAutoFit/>
          </a:bodyPr>
          <a:lstStyle/>
          <a:p>
            <a:pPr algn="l" rtl="0"/>
            <a:r>
              <a:rPr lang="ar-IQ" dirty="0" smtClean="0">
                <a:latin typeface="Arial" pitchFamily="34" charset="0"/>
                <a:cs typeface="Arial" pitchFamily="34" charset="0"/>
              </a:rPr>
              <a:t>. </a:t>
            </a:r>
            <a:r>
              <a:rPr lang="ar-IQ" sz="2800" dirty="0" smtClean="0">
                <a:latin typeface="Arial" pitchFamily="34" charset="0"/>
                <a:cs typeface="Arial" pitchFamily="34" charset="0"/>
              </a:rPr>
              <a:t>It is often helpful to hold the stylet with the index finger of your dominant hand to keep it from being pushed out of the spinal needle by the subcutaneous tissues. If the needle encounters bone, withdraw it slightly, redirect it caudally or cranially, and advance it again. You may need to adjust the needle angle to facilitate correct placement in the epidural space</a:t>
            </a:r>
            <a:endParaRPr lang="ar-IQ"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856357"/>
            <a:ext cx="8143932" cy="3785652"/>
          </a:xfrm>
          <a:prstGeom prst="rect">
            <a:avLst/>
          </a:prstGeom>
        </p:spPr>
        <p:txBody>
          <a:bodyPr wrap="square">
            <a:spAutoFit/>
          </a:bodyPr>
          <a:lstStyle/>
          <a:p>
            <a:pPr algn="l" rtl="0"/>
            <a:r>
              <a:rPr lang="en-US" sz="2400" dirty="0" smtClean="0"/>
              <a:t>The diameter of the </a:t>
            </a:r>
            <a:r>
              <a:rPr lang="en-US" sz="2400" dirty="0" err="1" smtClean="0"/>
              <a:t>lumbosacral</a:t>
            </a:r>
            <a:r>
              <a:rPr lang="en-US" sz="2400" dirty="0" smtClean="0"/>
              <a:t> epidural space is 2 to 4 mm in medium-sized dogs and &lt; 3 mm in cats.</a:t>
            </a:r>
            <a:r>
              <a:rPr lang="en-US" sz="2400" baseline="30000" dirty="0" smtClean="0"/>
              <a:t> </a:t>
            </a:r>
          </a:p>
          <a:p>
            <a:pPr algn="l" rtl="0"/>
            <a:r>
              <a:rPr lang="en-US" sz="2400" dirty="0" smtClean="0"/>
              <a:t> As the needle is advanced, you usually feel a popping sensation as the skin is penetrated and then a second pop as the needle penetrates the </a:t>
            </a:r>
            <a:r>
              <a:rPr lang="en-US" sz="2400" dirty="0" err="1" smtClean="0"/>
              <a:t>ligamentum</a:t>
            </a:r>
            <a:r>
              <a:rPr lang="en-US" sz="2400" dirty="0" smtClean="0"/>
              <a:t> </a:t>
            </a:r>
            <a:r>
              <a:rPr lang="en-US" sz="2400" dirty="0" err="1" smtClean="0"/>
              <a:t>flavum</a:t>
            </a:r>
            <a:r>
              <a:rPr lang="en-US" sz="2400" dirty="0" smtClean="0"/>
              <a:t> and enters the epidural space. </a:t>
            </a:r>
          </a:p>
          <a:p>
            <a:pPr algn="l" rtl="0"/>
            <a:r>
              <a:rPr lang="en-US" sz="2400" dirty="0" smtClean="0"/>
              <a:t>Advance the needle no farther since most of the blood vessels lie in the ventral part of the spinal canal and it is more likely that a vessel will be penetrated if advanced too far.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3143248"/>
            <a:ext cx="8286808" cy="1569660"/>
          </a:xfrm>
          <a:prstGeom prst="rect">
            <a:avLst/>
          </a:prstGeom>
        </p:spPr>
        <p:txBody>
          <a:bodyPr wrap="square">
            <a:spAutoFit/>
          </a:bodyPr>
          <a:lstStyle/>
          <a:p>
            <a:pPr algn="l" rtl="0"/>
            <a:r>
              <a:rPr lang="en-US" sz="2400" dirty="0" smtClean="0"/>
              <a:t>Occasionally, you will see the tail twitch or </a:t>
            </a:r>
            <a:r>
              <a:rPr lang="en-US" sz="2400" dirty="0" err="1" smtClean="0"/>
              <a:t>hindlimb</a:t>
            </a:r>
            <a:r>
              <a:rPr lang="en-US" sz="2400" dirty="0" smtClean="0"/>
              <a:t> movement as the epidural space is entered, indicating the needle has contacted the </a:t>
            </a:r>
            <a:r>
              <a:rPr lang="en-US" sz="2400" dirty="0" err="1" smtClean="0"/>
              <a:t>cauda</a:t>
            </a:r>
            <a:r>
              <a:rPr lang="en-US" sz="2400" dirty="0" smtClean="0"/>
              <a:t> </a:t>
            </a:r>
            <a:r>
              <a:rPr lang="en-US" sz="2400" dirty="0" err="1" smtClean="0"/>
              <a:t>equina</a:t>
            </a:r>
            <a:r>
              <a:rPr lang="en-US" sz="2400" dirty="0" smtClean="0"/>
              <a:t>. In this case, the drug may be injected without redirecting the needle. </a:t>
            </a:r>
            <a:endParaRPr lang="ar-IQ" sz="2400" dirty="0"/>
          </a:p>
        </p:txBody>
      </p:sp>
      <p:sp>
        <p:nvSpPr>
          <p:cNvPr id="3" name="مستطيل 2"/>
          <p:cNvSpPr/>
          <p:nvPr/>
        </p:nvSpPr>
        <p:spPr>
          <a:xfrm>
            <a:off x="571472" y="1000108"/>
            <a:ext cx="8072494" cy="1569660"/>
          </a:xfrm>
          <a:prstGeom prst="rect">
            <a:avLst/>
          </a:prstGeom>
        </p:spPr>
        <p:txBody>
          <a:bodyPr wrap="square">
            <a:spAutoFit/>
          </a:bodyPr>
          <a:lstStyle/>
          <a:p>
            <a:pPr algn="l" rtl="0"/>
            <a:r>
              <a:rPr lang="en-US" sz="2400" dirty="0" smtClean="0"/>
              <a:t>In cats, the spinal </a:t>
            </a:r>
            <a:r>
              <a:rPr lang="en-US" sz="2400" dirty="0" err="1" smtClean="0"/>
              <a:t>dura</a:t>
            </a:r>
            <a:r>
              <a:rPr lang="en-US" sz="2400" dirty="0" smtClean="0"/>
              <a:t> mater frequently extends to S1-S2, so it is more likely that the </a:t>
            </a:r>
            <a:r>
              <a:rPr lang="en-US" sz="2400" dirty="0" err="1" smtClean="0"/>
              <a:t>dura</a:t>
            </a:r>
            <a:r>
              <a:rPr lang="en-US" sz="2400" dirty="0" smtClean="0"/>
              <a:t> and </a:t>
            </a:r>
            <a:r>
              <a:rPr lang="en-US" sz="2400" dirty="0" err="1" smtClean="0"/>
              <a:t>arachnoid</a:t>
            </a:r>
            <a:r>
              <a:rPr lang="en-US" sz="2400" dirty="0" smtClean="0"/>
              <a:t> will be punctured if the needle is advanced too deeply, entering the subarachnoid space. </a:t>
            </a:r>
            <a:endParaRPr lang="ar-IQ"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500174"/>
            <a:ext cx="8572560" cy="4154984"/>
          </a:xfrm>
          <a:prstGeom prst="rect">
            <a:avLst/>
          </a:prstGeom>
        </p:spPr>
        <p:txBody>
          <a:bodyPr wrap="square">
            <a:spAutoFit/>
          </a:bodyPr>
          <a:lstStyle/>
          <a:p>
            <a:pPr algn="l" rtl="0"/>
            <a:r>
              <a:rPr lang="en-US" sz="2400" dirty="0" smtClean="0"/>
              <a:t>Once the epidural space has been entered, remove the </a:t>
            </a:r>
            <a:r>
              <a:rPr lang="en-US" sz="2400" dirty="0" err="1" smtClean="0"/>
              <a:t>stylet</a:t>
            </a:r>
            <a:r>
              <a:rPr lang="en-US" sz="2400" dirty="0" smtClean="0"/>
              <a:t>, and inspect the hub for blood or CSF. </a:t>
            </a:r>
          </a:p>
          <a:p>
            <a:pPr algn="l" rtl="0"/>
            <a:r>
              <a:rPr lang="en-US" sz="2400" dirty="0" smtClean="0"/>
              <a:t>If you see blood, a venous sinus has been penetrated and the needle should be withdrawn and repositioned.</a:t>
            </a:r>
          </a:p>
          <a:p>
            <a:pPr algn="l" rtl="0"/>
            <a:r>
              <a:rPr lang="en-US" sz="2400" dirty="0" smtClean="0"/>
              <a:t> If CSF is present, you have entered the subarachnoid space and can withdraw or reposition the needle or, alternatively, inject one-fourth to one-half of the calculated volume of the drug. </a:t>
            </a:r>
          </a:p>
          <a:p>
            <a:pPr algn="l" rtl="0"/>
            <a:endParaRPr lang="en-US" sz="2400" dirty="0" smtClean="0"/>
          </a:p>
          <a:p>
            <a:pPr algn="l" rtl="0"/>
            <a:r>
              <a:rPr lang="en-US" sz="2400" dirty="0" smtClean="0"/>
              <a:t>The maximum dose of local anesthetic that can be administered spinally (</a:t>
            </a:r>
            <a:r>
              <a:rPr lang="en-US" sz="2400" dirty="0" err="1" smtClean="0"/>
              <a:t>intrathecally</a:t>
            </a:r>
            <a:r>
              <a:rPr lang="en-US" sz="2400" dirty="0" smtClean="0"/>
              <a:t>) is &lt; 1 ml/10 kg, and only preservative-free drugs should be injected spinally.</a:t>
            </a:r>
            <a:r>
              <a:rPr lang="en-US" sz="2400" baseline="30000" dirty="0" smtClean="0"/>
              <a:t>4</a:t>
            </a:r>
            <a:r>
              <a:rPr lang="en-US" sz="2400" dirty="0" smtClean="0"/>
              <a:t> </a:t>
            </a:r>
            <a:endParaRPr lang="en-US" sz="2400" dirty="0"/>
          </a:p>
        </p:txBody>
      </p:sp>
      <p:sp>
        <p:nvSpPr>
          <p:cNvPr id="3" name="مستطيل 2"/>
          <p:cNvSpPr/>
          <p:nvPr/>
        </p:nvSpPr>
        <p:spPr>
          <a:xfrm>
            <a:off x="785786" y="785794"/>
            <a:ext cx="4131196" cy="461665"/>
          </a:xfrm>
          <a:prstGeom prst="rect">
            <a:avLst/>
          </a:prstGeom>
        </p:spPr>
        <p:txBody>
          <a:bodyPr wrap="none">
            <a:spAutoFit/>
          </a:bodyPr>
          <a:lstStyle/>
          <a:p>
            <a:pPr algn="l" rtl="0"/>
            <a:r>
              <a:rPr lang="en-US" sz="2400" b="1" dirty="0" smtClean="0"/>
              <a:t>Confirm needle placement</a:t>
            </a:r>
            <a:r>
              <a:rPr lang="en-US" sz="2400"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Users\new\Desktop\Local a regional anesthesia techniques,_files\EpiduralFig4.jpg"/>
          <p:cNvPicPr>
            <a:picLocks noChangeAspect="1" noChangeArrowheads="1"/>
          </p:cNvPicPr>
          <p:nvPr/>
        </p:nvPicPr>
        <p:blipFill>
          <a:blip r:embed="rId2"/>
          <a:srcRect/>
          <a:stretch>
            <a:fillRect/>
          </a:stretch>
        </p:blipFill>
        <p:spPr bwMode="auto">
          <a:xfrm>
            <a:off x="1357290" y="714356"/>
            <a:ext cx="2938482" cy="2592778"/>
          </a:xfrm>
          <a:prstGeom prst="rect">
            <a:avLst/>
          </a:prstGeom>
          <a:noFill/>
        </p:spPr>
      </p:pic>
      <p:sp>
        <p:nvSpPr>
          <p:cNvPr id="3" name="مستطيل 2"/>
          <p:cNvSpPr/>
          <p:nvPr/>
        </p:nvSpPr>
        <p:spPr>
          <a:xfrm>
            <a:off x="4357686" y="2643182"/>
            <a:ext cx="4572000" cy="3416320"/>
          </a:xfrm>
          <a:prstGeom prst="rect">
            <a:avLst/>
          </a:prstGeom>
        </p:spPr>
        <p:txBody>
          <a:bodyPr>
            <a:spAutoFit/>
          </a:bodyPr>
          <a:lstStyle/>
          <a:p>
            <a:pPr algn="l" rtl="0"/>
            <a:r>
              <a:rPr lang="en-US" dirty="0" smtClean="0"/>
              <a:t>if no blood or CSF is observed in the hub, inject a test dose of 0.5 to 1 ml of air or saline solution with a sterile syringe to check for resistance to injection (</a:t>
            </a:r>
            <a:r>
              <a:rPr lang="en-US" i="1" dirty="0" smtClean="0"/>
              <a:t>Figure 4</a:t>
            </a:r>
            <a:r>
              <a:rPr lang="en-US" dirty="0" smtClean="0"/>
              <a:t>). In our practice, we use glass syringes because they provide less resistance to injection; however, plastic syringes may be used. If the epidural space has been correctly entered, there should be no resistance to injection of the air or saline solution. If the plunger pushes back, the needle has not been correctly positioned. </a:t>
            </a:r>
            <a:endParaRPr lang="ar-IQ"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225689"/>
            <a:ext cx="8215370" cy="5632311"/>
          </a:xfrm>
          <a:prstGeom prst="rect">
            <a:avLst/>
          </a:prstGeom>
        </p:spPr>
        <p:txBody>
          <a:bodyPr wrap="square">
            <a:spAutoFit/>
          </a:bodyPr>
          <a:lstStyle/>
          <a:p>
            <a:pPr algn="l" rtl="0"/>
            <a:r>
              <a:rPr lang="en-US" sz="2400" dirty="0" smtClean="0"/>
              <a:t>If the epidural injection of a local anesthetic is successful, relaxation of the external anal sphincter and tail is observed. In an awake patient, </a:t>
            </a:r>
            <a:r>
              <a:rPr lang="en-US" sz="2400" dirty="0" err="1" smtClean="0"/>
              <a:t>hindlimb</a:t>
            </a:r>
            <a:r>
              <a:rPr lang="en-US" sz="2400" dirty="0" smtClean="0"/>
              <a:t> ataxia, as well as a lack of response to the flexor pinch reflex of the pelvic limbs, develops. Generally, once the toe reflexes have disappeared, anesthesia adequate for abdominal surgery is present. In anesthetized patients, a lack of response to surgical stimulation, as well as a lower requirement of inhalant anesthesia to maintain surgical anesthesia, is a good indicator of a successful local anesthetic epidural. Patients receiving epidural </a:t>
            </a:r>
            <a:r>
              <a:rPr lang="en-US" sz="2400" dirty="0" err="1" smtClean="0"/>
              <a:t>opioids</a:t>
            </a:r>
            <a:r>
              <a:rPr lang="en-US" sz="2400" dirty="0" smtClean="0"/>
              <a:t> alone will still respond to acute pain stimuli and will not exhibit muscle relaxation. Epidural </a:t>
            </a:r>
            <a:r>
              <a:rPr lang="en-US" sz="2400" dirty="0" err="1" smtClean="0"/>
              <a:t>opioid</a:t>
            </a:r>
            <a:r>
              <a:rPr lang="en-US" sz="2400" dirty="0" smtClean="0"/>
              <a:t> administration often results in reduced requirement for supplemental analgesics in awake patients and reduced requirement for volatile anesthetics in anesthetized patients. </a:t>
            </a:r>
            <a:endParaRPr lang="en-US" sz="2400" dirty="0"/>
          </a:p>
        </p:txBody>
      </p:sp>
      <p:sp>
        <p:nvSpPr>
          <p:cNvPr id="3" name="مستطيل 2"/>
          <p:cNvSpPr/>
          <p:nvPr/>
        </p:nvSpPr>
        <p:spPr>
          <a:xfrm>
            <a:off x="0" y="571480"/>
            <a:ext cx="4580421" cy="523220"/>
          </a:xfrm>
          <a:prstGeom prst="rect">
            <a:avLst/>
          </a:prstGeom>
        </p:spPr>
        <p:txBody>
          <a:bodyPr wrap="none">
            <a:spAutoFit/>
          </a:bodyPr>
          <a:lstStyle/>
          <a:p>
            <a:r>
              <a:rPr lang="en-US" sz="2800" b="1" dirty="0" smtClean="0"/>
              <a:t>Observe patient response</a:t>
            </a:r>
            <a:r>
              <a:rPr lang="en-US" sz="2800"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animalhealth.bayer.com/fileadmin/images/rompun/ruminants4.jpg"/>
          <p:cNvPicPr>
            <a:picLocks noChangeAspect="1" noChangeArrowheads="1"/>
          </p:cNvPicPr>
          <p:nvPr/>
        </p:nvPicPr>
        <p:blipFill>
          <a:blip r:embed="rId2"/>
          <a:srcRect/>
          <a:stretch>
            <a:fillRect/>
          </a:stretch>
        </p:blipFill>
        <p:spPr bwMode="auto">
          <a:xfrm>
            <a:off x="172923" y="1000108"/>
            <a:ext cx="2756003" cy="1745468"/>
          </a:xfrm>
          <a:prstGeom prst="rect">
            <a:avLst/>
          </a:prstGeom>
          <a:noFill/>
        </p:spPr>
      </p:pic>
      <p:pic>
        <p:nvPicPr>
          <p:cNvPr id="119812" name="Picture 4" descr="http://content.answcdn.com/main/content/img/elsevier/vet/gr133.jpg"/>
          <p:cNvPicPr>
            <a:picLocks noChangeAspect="1" noChangeArrowheads="1"/>
          </p:cNvPicPr>
          <p:nvPr/>
        </p:nvPicPr>
        <p:blipFill>
          <a:blip r:embed="rId3"/>
          <a:srcRect/>
          <a:stretch>
            <a:fillRect/>
          </a:stretch>
        </p:blipFill>
        <p:spPr bwMode="auto">
          <a:xfrm>
            <a:off x="4643438" y="642918"/>
            <a:ext cx="3333750" cy="3333750"/>
          </a:xfrm>
          <a:prstGeom prst="rect">
            <a:avLst/>
          </a:prstGeom>
          <a:noFill/>
        </p:spPr>
      </p:pic>
      <p:pic>
        <p:nvPicPr>
          <p:cNvPr id="119814" name="Picture 6" descr="http://www.fvmace.org/FVMA%2082nd%20Annual%20Conference/Proceedings/LOCAL%20AND%20REGIONAL%20ANALGESIC%20TECHNIQUES_clip_image024.png"/>
          <p:cNvPicPr>
            <a:picLocks noChangeAspect="1" noChangeArrowheads="1"/>
          </p:cNvPicPr>
          <p:nvPr/>
        </p:nvPicPr>
        <p:blipFill>
          <a:blip r:embed="rId4"/>
          <a:srcRect/>
          <a:stretch>
            <a:fillRect/>
          </a:stretch>
        </p:blipFill>
        <p:spPr bwMode="auto">
          <a:xfrm>
            <a:off x="357158" y="3357562"/>
            <a:ext cx="2743200" cy="2895601"/>
          </a:xfrm>
          <a:prstGeom prst="rect">
            <a:avLst/>
          </a:prstGeom>
          <a:noFill/>
        </p:spPr>
      </p:pic>
      <p:sp>
        <p:nvSpPr>
          <p:cNvPr id="119816" name="AutoShape 8" descr="data:image/jpeg;base64,/9j/4AAQSkZJRgABAQAAAQABAAD/2wCEAAkGBhQPEBAUEA8QEBQPDw8UFBAUFA8PEA8UFBUVFBQQFBUYHiYeFxkjGRQVHzEgJCcpLCwsFR4xNTEqNSYrLCoBCQoKDgwOFA8PGikfHBwpKSkpKSkpLC0pKSkpKSktLCkpLDUqKSkpKSkpKSkpKSkpNSksKSksKSwpKSkpKSkpLP/AABEIAKQBNAMBIgACEQEDEQH/xAAbAAEAAgMBAQAAAAAAAAAAAAAAAQUDBAYCB//EAE4QAAIBAwIDAwcFCgsIAwEAAAECAwAEERIhBRMxBkFRFCIyYXGBkSNCUqGxBxYzVGJygpKiwRUkNENTY3OTssLRRIOUo9LU4fCEs7QX/8QAGQEBAQEBAQEAAAAAAAAAAAAAAAECAwQF/8QAPBEAAgECAgUJBAcJAAAAAAAAAAECAxESMQQhQVGRImFxgaGxwdHwEyMy4RVTYnKS0uIFM0JDUoKDk7L/2gAMAwEAAhEDEQA/APt1KUriaFKUoBSlKAUpSoBSlRQGK7ulhjeRzhY0Z2OCcKoyTgbnYVlrS43Drtblfp28y/FGFZrCfmRRP9OONv1lB/fQhnqailATSlKFFRSlCE1FKUApSlQClKUAqailCk0pUVQTSlRQE0qKmgFKilCE1FTUUBNRSlAKUpQE0pShRSlKAUpSgFRSlATUUrWvOJRQ4500cWemt0TPsBO/uoQzTSKB55ADELuQASx0hfaSce+qvstcq1rAgOWht4Fcb+adAAGemcDOPWPGk/GYZUZQk86sMfJwXDIw9UmkJ79W1avBVa1i0JaXkuqSR2kkNmruWOctmUdF0r06KKtiHQ0qmbjsn4uq+p7i3U/s6qlOKTt6MNofV5W2fqhNLFLilVMt/coMtb2wA8Lp/wDNABWJePSd8EfuuYf3gUsC7pVJJx2QfzEQ/OuUx/y0c/VWJ+MTH+ctYvzVuLpvcTyh79/ZTCwdBmsc9wsalnZUUdWYhFHtJ2rmJbjV6c11KPDmLar8IArfFqwry1IaO2t0YdH5avL+u2TVwAvz2ktu65hb81hJ/hzUffDF3Lcn1raXzKfYRFg1TNxGQ/zj+46R8BXk3j/0j7flNVwELv74Yu8ToPF7a9jX4tGBXuPtFbMQBdQZJwAZEUn2AkE1RrxCQdJX+JNZhxhzs+mRe9WVTkd4pgKdNSqe34HauuqGIRZ74WktSPUeUVxWYcIceheXS+AJglA97xkn41iwLKlVnkdyvo3aN/a24c+7lvGPqoxul+dZsB3kTx/VlvtpYFnSqN+LzqdxYt7J51OfdE2KiPjkzMFWG1JJwMXFx/21XCwXtKrRcXX4vbf8TN/29Y5OIXKnzobNfbdyg/A29SwLalUn8NSjrFaH827JP7UKj66zR8ZkPSzkb1pLZuPrkX7KWYLWlVv8MMPSsrse63f/AAyGn8PIPShu19Xk1y//ANatSzBZUqtXtDFkaudHkgAyW93ApJ7tUiAVZUsBSlKAmlKUKKUpQClYLu9SFGeV1jRerMQAM7Ae0nYDvqpvOISyLlSbOMnaR0DXUv8AZxNtHkd8gJ8UHWqlcha3nEI4FDSyLGCcDUcFj9FR1Y+ob1onic0n4C2YD+luCbdPdHgyE+plT21z/PWHMgOg4w08jl5mHg0z7429EYXwFak33TgnycUZuH7m85M+xQC7+0Lj1mq0onSFOdT4V66S/wCIRSIF588sobPmQ/xSEEdBlSZT47vv9VV8DBCeTGkWcZMagM2Omp/Sb3mqh+I8UvlZVSG3XTq84RxsuN8jVzGJ7vQHXuqsPZOaX+UX0j/kjmsN+owXCD+7qxfMbdFL4pLv7tR3Nj2jjiYrc3EaE408x0Vs75GCc1sP2xs+nlMbeOnU/wAcCuGtexVunfKfUGSEH28pVP11a8K7KWrSoGtxIDnId55e4n5zHwrMoyes0lQWbk+pLxZ4k45bqSBcR4B2JJXI7jg14XtFbAj+NQZBB3dRuN++vN72fs1kdTFAulmGNRQgZ26MCKxR9l7bqsb48Vnu8fVJW+VzE9x9rs+R1v3x2lzFg3UClvGWMaWHQg53FVKkH0WVx9JGWRfcy5FVVt2IimkVVluEznJ1pKAAM/zisfrqnuuxzqSY2hlwTpLBreXHd5y6t/gPZXNOcXlfrO0aWjT/AJjT54+TZ1tK4G/ubu1Gfl4gO+SV2h9z/KRj9LFRD27njAMqAr9JlRkPskjZV+2txni1WFTQnFXjKMlvWXdZdZ39K5S2+6BGQOZEVzjdWBB9msKD7mNWkHau2f8AnSnrdXVf18FPrrbdtT1dJ5fZTauldc2vuuW9K8W86yDVG6yD6SMrj4ivdU5ClKUBns71omyvvXuYf+99dVFJqVWG2oA+vcZrjqv+BXmpNBO6dPWv/j/Suc1tKi1qr7Q/g1/tB9hq0qm4/djSEBydQJ8BscDPvrEcwUlWfAIlMhJPnKMqPiCfs+NVlbXDLkRyqScDcE+oj/XFdpZEL7izsIXKnB2ye/Gd8Vy9dVfuOTIe4xn6xt9orlaxTyKz1FGWYKOrEAe+r48P5MMnLJLlRlh1wDuB4bZrQ4DHmXJHooT7CcDP1muiqTeuwOPa4Y9XY/pMa8ZrJcAB309NbY9mTisddCFnwVXeT02CpgkamwfBcf8AvSuhqv4IiiEEdSTq8c5xj4Yqwrk3rKKUpUApU0oCKreK8ZEJCIvNlYZEeoIqL05sr4PLjz34JPRQx2qeI37BhDBgzOurJBKW8ecc6Qd+4IVcgsQegDMvE9puKixdoY8zTOynzsuzM4AEsundnOMBFwcDA0qMipLNmowc3aJfy31vb6J72dZpVPmNpblxMR6FtFvg4yMjU5zucbChve2txxDVHYwLHEfN8pmx5vdqB3VSPUJGHeoqtsOzJlbm3zGV2H4IkaVHXS+nbH9WvmeOs71fSXMcWFaSKPCjCM8ceF7sKSMD2bVrC2dbwp5cp9nz9aisbsTof+Nzy3LjHznVNx3b6z8QNvR7q3bVoo9UcCAkHzo7eJ5CD+WIlOD62xW2OJxXTxieRDbRQvrlD6Y5JNShIpJRgMCpY6FbfSSwxjPTcHvYZYyLddMcTmMARtCgIAOEUgZHnDcDHWnw7DnKpKebOZt7yVZAsNvLzX80LLDOkSBtjLI+ApRRvgNliAo3O1nH2QyPlLu4Y9/L5Vug2+bpUsB7WJ9ZroqVHJmDmz2JUehe3y+2SGf3fKxtj3Vnt+xtuv4UPdHJ864czD3R7RqPYoq9pWcTBpJwWBRhbaAAdwiiA+GK15uy9q+/k0Sn6caiCT9ePS311a0qXYOej4HNbl+RIkyujKOezpLHnwlRTrHT0l1bbs1aK8DvO9LMjuxPOCfjDtXX4pWsTBw1xK0H8oje37tbFWhP+9UlR+npJ8K07ns9BLljCqlv5yPMLHPfqjxq69+a+ikVUydlLU7i2jjP0otVu3tzEVOfXWsaeZYtxd4ux83uewMZyY5Sp/KUZPtaMp9YaqO87ATo2qMhz+Q4yfcwXHu1V9Vuey0ibwT6/wCqn39yzKNS+1g9Vkcp1mN0aORRlomxrx9NcZDp+UpI7jg5FdIyaVot23bOGRt1HJ3mk3vtr4qz7T5VJaPC3yizxv3Mo1OfzVfTJj2Eg1Y2nHLrpFexzEEfJu6RTDuwVul3PqViBX0eaEMCrqGU9VYBlPtB2NUfEextvN80x+zDp+q4On9ErWGns9euo6KcXm2unlLt1rtKY9qb+JcyWbEfTNvIEPskWQI3tAqE7fy99p8FnH7jU/eHLCSba40HxSSa2J9uz/DNev4L4oOl5cn/AOSG+1lrDc9nj+oYfuviu/CPv/k/Ez/z/wDory/b+b5tn+zM31eb9tQ3DeKHrc3P9+B9lyKheFcUHS6uP+IZvtuae83rt/KZd/6Y8f1ni47S8QuicxX7g/NjSSCMerESs3xY1hjgvlOUs79T4h71Sfb5u9bIsuK6tri9yuT5p5wPuEz5+FeZV4tn+UXvvjMR+DFT9VeeSq4uSo9ePyR6o1K6hqwpf4/Ftnjy7iKfzHEf7ppfra3P21gn7R3ekhhfpkEEi3hQjOxwxQYPrrMlnxXr5Vee9z9hkIrZjn4vH0nuG9ot3P7QY1q1b7PGa8Gc8dTbGD/1+aKqbjssm8j8Sck9TI6479gjhVHqAFIu1TxH+U3a+qYrMvwkyfgQauH7XcUh/CNGB4yxFP2ggU/Goj+6ddj00spR+ciH4mX/AC1xbrJ6orqqW74no9rXcf3UWvuJ90jxZfdGmQ5Se2GRgk284B3znJkx8KuLT7qEh82VrZ1cEFozy5FyOoVmOr4iql+3scpzLwe1lJG5GJW+KxNWFuOcMf8ADcJli9cbvH8ctFWsdbOVOXU4S8UcXWglaVFLn5ce+6OmTtJAfnOPbHKf8INbEXGIW2E8WfAsEb4NgiuJjTgsh2e9tiT4RuB70Dn4mvbcE4eSBDxueIn+mSbR8WCKPfXR6S18UZLphLwxHnxaO96/uT8In2DgNzG0QVJEZhksFZWIyTuce6rOvn33OOzphmkl8tt7tDFpVotGQWYE6tIx0Xxr6DVhUVRYou/HxSMTUU+Q21zq3ixSlK6GCa1OKX/IjLBdbEqkcedPMkY4RM9wzuT3AE9BW3XP8V+VlmJbSllD1OyiSQFpCfWsIAz4TtVQKjjnaNeHQFYmE93ctkyaSQ0h0qZMdSq5VEQfkLnqar+EdmGgUXE55s02otJnXyi3pR5+mcDU3f0GFAFVvA4zdXMl0482M6IlOfNOOv6KN+tLJ4CumtZWcXHy/k9vCAJptKuxfAbloGBUYUrk4JJdVG4NVK/KPRU90vZrP+Ly6u882dobiZozJyo4o0kldTiRg7SBURvmD5JiW67jGDuLOziVl02EEMcZOTdOmpHP0419Kc/lsQvQgv0rHwns2rgtMjrGzKwgc6pJiB5st2fnHwi9BPAnGnpqrZ5yjvLJbWKSYZmnCFY5ZcO5dyFjRRsEUuyjSgUeqrSwshBGka5IQekd2cndnY97MxLE95JrT46wJtk6l7uA6e9hEeaW9i6A2fUPEVZio8gKUpWAKUpQClKVCilKVSClKUArU4lwiG6ULcQxzBTkB1DaT4qeoPsrbpQpS/efbAYjjaDrgxSSxfEBtLexgRWnP2YmTeG4WX8idVUn2SxAY96N7q6alXEyHBzXLREia3uoiBktyZZ4vaJYQy49uD4gVhXjluTjymAE/NaSNG/VYg19CrxLCrjDqrDwYBh9dbxixxkThxlCHH0lIZfiNq9Vey9krNjk2duGznWkaROD6nQA/XWpc9lCN7e4df6ubNxGfUHJEi+0swHh3VVNCxh4OcTJ69Q/ZNOLsDM+O4ge8KAanh8vkzk3UUqMAQGjjluYCDsWEkakjww6qevXrWncXBeRzHDcyAsSGEE6KcknrIFz7s1dtyEUrG8pX04LlPWYJ2A9pRWA95rFHxOJm0iaPV9AsFfPhobDZ9WK0C74PGNMzE4AjKn3jP7vrqsxXQW1lpt3XB1ujMV+d0OkY9321QPt129u321lO7YME3D4n9OGF/zo43/xA14tuzFtLIim3RctuYtVu2Mb+dEVNbWPr+urHgI+W9iMfsH76SyNRlKLunY5W67HW7Fh8qBqbbWHxv8A1isa0H+5/D82R1/3dv8AXpVT9ddVI+pmP0mJ+JzXmiilkdXpNV5yb6dZP3PeyoszO4k1czQpARkHm+cCcu2TuemOprs6q+zw+Sb1ufsFWlc3mzlKTk7vyFKUqEJrge1PETHwtnwS1/Mz472jclkT28lY0+uux45OY7W5dDhkt5mU+BVGIPxFcB2pGbmwtwMJHKuF7gluBpHvCOP0vVVtqO1H4092vhrLFuEtw+0GQJOVEzFl3Espy7D2tISB7RVt2f4drCBvOitHYLn/AGi6Vjz7tvECUyBR9LU30CKdnZ5NCsQUMOgdR5RMzLHKV6HlRpLLg94Q9QK7a0tFhjSONdKRoqqvgqjAFbepWOLbbbZmoTgb7YpVRx0c17e3+bO7tKOuqGFQzRn1M7RKR3qzDvrCB64MOcz3JH4UaYfybcHzWH9oflPYYwfRq2pSjBFKUrINS+4iISoIJ1A7+GMf61gXjqeB+IrT7Remn5h+2qmuiimgdH/DieB+K/616TjUZ7yPbiuapVwIh1lperLq0583G5261sVT9nOkn5y/YauK5tWZRStea+VZEj3LyZIVRkqo6yN9Fc4GfEgVRXMk6305HPMYgg5ahZ3iMmi414wdH9HkEbnTjeqkDpaVxp4nfNbkPE4Z9IMiQyI8fMs+ZhV78XHmavm53+kNiG+vQigRkERAZkilcACzDidmU5Z/KfkzGPOIzt3lhB1VK5VuJXi635UmDb2BEZj18stPKl266Rl3WPQwXqdvNzlayjid4JY0aPUrckvIkMmgK1vOXYZ3BEyRDSRka8Y3yGEHS0rluCcTvHaDnowDtEJByHj0B7QyudXdpnGj9LB33rqajVgKUpUApSlCisc9usilZEV1IwVYB1PqIO1ZaVSFV961p+JWn9xB/wBNek7M2q9LO1HsggH+WrKlLsFJc9koScwZtW7zCsao/wCfGVKMfysBvXjavFrwS4hJ5d1Ac98ls7Njw8yZB9VX1KuJg5eTspcE5F8i5OcC1QqPUMyE49pNePvXuVBIureU9ytA8Of00kbH6prq6UxMGhwOF0hAkTQ2p8qGDjrgEMOoIGRkA4O4B2rfqaioBSlKAru0ozZXe+M20w+KEVxXHG18bO34G2P+ADPt/jP7Ir6Fc2yyoyONSuMEZIyPaN6rpezEDXDzlW5ki6WOtsEeYNh0HoL8Ku46wko4udW9dRQ9m4i9ySegnu5R46oobW2T3Ykm99dpVdw7gcduxZNZJ5vpEH8LIZW7vE49gFWNVu5yIqsvvNurR+5luYfYXVJh/wDnI99WlanFLEzIArBHSSORHxkKyMDuO8EalPqY1EDbpUUqAmoqaioCh7Remn5h+2qmrXtD+ET8z95qqxXaORBSpA9RppPgfga0C77OdJPzl+w1t8Q4gUKpGokmkB0R5wAB1lkPzUGRk9+wGSQKqOHXxiVlRdcshGhCdKgAedLIfmxrkZb2AZJArJY6nDGB86zmbiDKvymO63Q5BRQSAT5i/wBYSxrm1ruU3rJY4JNDSGW4mGuRsEswAOGYDIjjG4UHbuGSSTWSvMOIykm45IittAVLh49ZW5EhGPM2+SJBzkhcb1v8KuIQdFsrygsTJOMujNjdnmY4kboPNLEbDAA2qONWlw1xdmAXAYxcP8mcMywrKrymZmBOnTp5eoEbjYZNFmDJw2/vHFtzhIjC8KTBbdgrReTuY5O/Cs/LY7+YzlCfNycdlxm9PkXMhdjLlpv4u8SIGLKIyckoykA5OAQ2d98Rc8Sv/llWJwVZwr8pGBHlulGXzvOPkjBvDKnvyKsuFXdy13OksbiBUHLdlQanVypKle5l0tjf2jcACm4dxK91GSSKbEjWPMjMMpEOqKYTLEnfplEY1DORg7jes0fF74xuzROreTWGEFs+RNMoMxJJ3VDkFQCRnfpXvh97f64zIrlS1tqXkxqBrkuElGQcgKiwN7W7wcCLG8vpOQ0kcseLzDKUjBaFrTUBJjoBOxUkDbAO4Go0hn4dc3TpduY5FlaztXjjZXWNZzbksiBttnwCAfbWvd8buo0umQAR29mZIneKaQzYgRxIX9HVzOYpQkNgAgb5rLwq8vpDac4cvW7mcCHHL0xIeUWY9DLzAGXORjc9T000CyKVdVdWGCrAMrDwIOxqNlOTk4pfKWIgeUrFfcs8uRNYWa3ETsmQusoZyEOC3LGNOoisZ4peQxnlxzTanvyC8ErPqF1GYRjYohgeUjOB5g6HY9mB4ClZxA5W84veIpKRO5N7KoUW7gLCkyoAxzk6oiXDgAbddsNseUXEdnO0YczLd3WhZEmdmj8pcqqjBODGQFOCoyO4bdHSlwce3H7sy3ISNpEhaVCqw5eL5G3eM5ziR9UrgqM7LkAkYbNacXvWQarcrILQuicpwlxOpnVoXcnEPowEE4zzDjPd00VuqFiqKpdtTEAKXbGNTY6nAG58K91bg5q4ubiWwZsusjyxAFIZ45VjMsYcNGQGDBC4JHcMg99aF9JctzQFuRpPFkXSLkalES8hs776vRI7+nfXaUxUUgcq3FrwGXEJ0xrBpBhnaRo28n13CnGl3UNc5izqzGoxvvltZrqOw1KsksyXcxKOp5k0Hlj+aoYjSTAQV8MCulpVuDmLe6vSbbnJpY3M8biNJOWqx28iibY40PMoZdfc69/TQs7y9U2rtz2Y2fCxOjQS6Wke4KXRwAAjKjFiQPmqenXtqUxA53i886XEzRiZlW2tFjVY3dA8k7rNJts2lOWSNyBuB1B047+8ZJGkEkbtw6wkiiERVBeNzOZFq/P5alWPonwya6+oqXApSlQE0pShRSlKoFKUoBUVNKhCKUpUB8z+6pf8q4twTNgwNjltIu+s5zpI9VcV/DI8bs/pzfvevt3FyuU1QmXZsEIr6em2/TP7qrsRH/Y298MdfI0jT40qjg4N224kuyx9KjptSnBRioat8bvjc+QNxdT6QuW9TF2HwZ6gcVU9I5z7On+OvsGmP8Sb+6iryyRn/YSfbFFXJftOH1UvxryOv0jX3Q/B8ziOxt0riVeTKS7pmORWaOQICVLrGGeYAsfMJVfHux3IjMm81veXfTzGSCC3XwxC8ig/p6iPGtG64Db3WF5CQTDU0WuNUEmkecvmjfY93nDcjI1ArAvFqDPcRcrZzGeaYPomW3YMpjOCRLEADvsmDj7OjVVVpKaVr7G77d58ytUlUm5Std7lZcDoo7uYkAWgRdh580YKj1KgYdO7NUfFry6iubo26TT4tZmjUpMsUMscKsiAbJMsjbbHWrFhuPRu7KWc6DrtriN8HmpqibT9IAa1k9xWq/i15Ot3AY0lMMUkaTKquRKLgMusDT5wjPKYsDgBnz0rvtOZXXfFL1mMkUcqlBxFYozBOEnw1ubZZFONOoaxrOMDV03qZuK3gklkEMoMaTLyeVK0IVLuNVZCNpXa3Jcad9yMbaRlXjV4PJiYWbm3Tq4FtMgjhFwkILEkkNy2aTJABAPhg+JuIXckVu+JYpebLzIhbzlYSLW4JjbBxMnNEQD9CcYJyMUhmHGbs5PKcBYr99ItZS7mOd47cLlgAWj0Pp6tjbGazcCu7iSeMzpImbacMNEqRFkuSiPhhgM0YDdxwemKwQ8cvGeM+TnSwiBiMEyYL2bzHMh2AE6pHuNtZB3xXm24xeM0WqB2HNXflTQai1pM7xupzpVZhGodtjrHUrkwGCXtBegKoQc1kvWVeRNpuGi8nMSKGw0aNzWUs4Gkg7kAM2wePXfNnHk8giWeJRLyJC8cZe4R3VBnmgcuA+bnabUemBn7LNJM80tzG+vMJjMkLwmIPBHzo4te4XmKwODuRvnqekqNpFKXhN/cPcTJMgRIxhTy5l5nmxFZVY5TBLSgpq1LpUdxJuqUrLYFKUqAmoqaVQRU1FTQEUqaigJpSooUmlKigFKUoQmlKVSilKUApSlAKippUBFKUqA4nt/2kuLSSBbdFYNG7MTpJzqAHUj1/wDjv5Ydvr7+gU/3Q/fXZ9seDw3EkXPhSTRGdJbVtqbcbEfRFUH3oWf4nF+3/rXGWhUajxShFt7WnfvPTCdBRWLFfmat/wAsrR90K8/Fl/XhH7q9f/0a8/FEP+8jqzXsxajpbIPY0o/zV6+9q2/F1/Wm/wCquf0bQ+rhwfmdPaaLunxj+UteyPE34pBP5TDyDHKmhkYFlIXUsqtk4YH3dxBBIq2CNK2l2EV3bqSkqjzJoyR5+nPnRscBo85VsYI8xzh7IcPjhWURRhNTITgsc7EDqTVtxHh4mUYYxyRnVHKBlo2xjOPnKRsV7wfePRTpxpJQirJbjyVHFybje3PmV/DogZTpzazK2qe3GGimB/nVBGCDjaRcHbDbgqK7it9dRXN0YEmuALWZo1KTCKGWOJGWPGyTLI3QqdYYsNx6NxblbkrzV5dxaupIUkFc/ORvnQyBT164IOGXaqv7W5a7umjknSOKCFkA5hSduVcq8SDOPSaFiRvlFxucjsYNa74veMxkijkBQcRWKMwXAjnKtbm2WRTjQXGscw4AGrpvWWTjt4XmVIGUC5tkjd7adsI880UrEKcMFSONwwOMOCcZwNrg3Ebpp4klhkWLyRS7MhHy3Lt2GHJJ6vMp1HOY/YW1Ljid+shKxllEsvm+Tt6CXcUaYbVvqgeR8/kAjvBEJ++C75kwNtIsazxqJfJ5i8cbNcIziMZ5uDFDupO0+o7DAh+J3cU1xpWSVGlm0g29wVXRYwyK6HJwhnEi6d8liAcivTcRvXeUcuWNEvLXS3JBdomlkSVcdGUBUbIzs2c+HqPiN8xUFFj1XojYCCVzFF8vl9RwrKQsGHBPpNnGcCg8fw5ehGzCciQjmC2n6G1jmRRFnJBmZ49WdtGDuc1hvuL3hiuB5PNEzuy6kSaZoSbGN1EWPSHlBdNa7Ar3Fsjs6VnEilLd38yNaaFLLJG/NJjkLoQilWYkBVGc5BIbcYBwRVBB2qvWtYpVgMhlW2dStvNpbXCkksWkEsFBJ0v0PTqMt3DKCCCAQQQQdwQeoIrzBAsaqqKqKihVRQFVQNgoA2A9VS4ObuuNXSq5WE5W6eJk5E7cmIPKI7kFc85WVYSQgOnmHONJA6SAsUUvgMVXVjVp1Y3xnfGfHevdKXBNRU1FQClKUApSpoBSlKFFRU1FCGpd8XhhYLLPFGxGQrMqkjJGcHuyD8KVt0oCaUpVKKUpQClKUApSlAKipqKyDn+0P4Rf7Mf4mqrq37RJ56H8nBPvOP31Uhc91do5GSKVkS3ZuiMfYCa9JZOc4RvNBJ2I8f8AQ1q4LXs50k9qfYauapuzoxzc+Kf5qua4yzKa1xYK7xvkq8ROGXALKfSibxQ4G3iARggVUtNIbqcTG5RVe18n5SyGN0IQuXKqQWMutWDHZAp2yTV/SidgceO0d40KMIFR2M2qPye8kaEpbvLoYYXPyqqgYEhtW29bE/GLoGXQnpTWCxBra4kEccyxiWQlSuvSxcnJGnTvjauopVugchNxq5klZRFPGsd9ZBXEE8ZeNriWOZW9JWQJGragcYkBOMgCzvuLypLOojcLDBrTEE0/lB0OTpZSF1Bwo0Zyd/pAi8pUuDkU7R3eIibcj0uYvk90SwF6tvkH5uYSZOndn0a9DjNzLMVMUyJHfWoVhDPHrjZ5kkV+oKgIp1Zx54JxkCuspS4KK74tcLc6FgPL5ka6uXK4aNond7jWvmjS4C6Opx+UuNa14hcRWFi5SSWWTkGdWjmM3nrmTCH0WDnoxUABgMeaK6alLg46HtFdS5+T1ILqNC0cVwNITiBt3GrJ1gwoXJGy6TnZhjLF2iusya4Gxh9BW2uSUxeG3UkE+cDFpk23AywDDauot7ZI10xoiLljpVVRcsSzNgd5JJJ8TWSrdA5zgXELiR5nkilGqw4fIIWWWKNZ2WYzRIXGxzywRuRtmtebtBdchHSAu7280mjya5QidFhKWTAnK6maUcw4ACDrgk9XSlwcdxfjV5yrkLE65lvYY3jt7lpYxHE5hfqdettIDgBRjG5II6y0YmOMnOSiE5BByQM5B3BrLU1LgipqKmoBSlKFFRU1FCClKUBNKUqgUpSgFKUoUUpSoBSopQGOS2Vjvn4kdDnurGtgg+YDv35P20pQh7FsoGACB6iR9dDaAnOp8/nN4YpSgJjtwpYjJLYySSenT7ayUpQClKUApSlAKUpQE0FKUApUUoUmopShBU0pQClKUApUUoCaUpQopUUoQ0b6/aNgAFOVzvnxI8fVSlK0D//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19818" name="AutoShape 10" descr="data:image/jpeg;base64,/9j/4AAQSkZJRgABAQAAAQABAAD/2wCEAAkGBhQPEBAUEA8QEBQPDw8UFBAUFA8PEA8UFBUVFBQQFBUYHiYeFxkjGRQVHzEgJCcpLCwsFR4xNTEqNSYrLCoBCQoKDgwOFA8PGikfHBwpKSkpKSkpLC0pKSkpKSktLCkpLDUqKSkpKSkpKSkpKSkpNSksKSksKSwpKSkpKSkpLP/AABEIAKQBNAMBIgACEQEDEQH/xAAbAAEAAgMBAQAAAAAAAAAAAAAAAQUDBAYCB//EAE4QAAIBAwIDAwcFCgsIAwEAAAECAwAEERIhBRMxBkFRFCIyYXGBkSNCUqGxBxYzVGJygpKiwRUkNENTY3OTssLRRIOUo9LU4fCEs7QX/8QAGQEBAQEBAQEAAAAAAAAAAAAAAAECAwQF/8QAPBEAAgECAgUJBAcJAAAAAAAAAAECAxESMQQhQVGRImFxgaGxwdHwEyMy4RVTYnKS0uIFM0JDUoKDk7L/2gAMAwEAAhEDEQA/APt1KUriaFKUoBSlKAUpSoBSlRQGK7ulhjeRzhY0Z2OCcKoyTgbnYVlrS43Drtblfp28y/FGFZrCfmRRP9OONv1lB/fQhnqailATSlKFFRSlCE1FKUApSlQClKUAqailCk0pUVQTSlRQE0qKmgFKilCE1FTUUBNRSlAKUpQE0pShRSlKAUpSgFRSlATUUrWvOJRQ4500cWemt0TPsBO/uoQzTSKB55ADELuQASx0hfaSce+qvstcq1rAgOWht4Fcb+adAAGemcDOPWPGk/GYZUZQk86sMfJwXDIw9UmkJ79W1avBVa1i0JaXkuqSR2kkNmruWOctmUdF0r06KKtiHQ0qmbjsn4uq+p7i3U/s6qlOKTt6MNofV5W2fqhNLFLilVMt/coMtb2wA8Lp/wDNABWJePSd8EfuuYf3gUsC7pVJJx2QfzEQ/OuUx/y0c/VWJ+MTH+ctYvzVuLpvcTyh79/ZTCwdBmsc9wsalnZUUdWYhFHtJ2rmJbjV6c11KPDmLar8IArfFqwry1IaO2t0YdH5avL+u2TVwAvz2ktu65hb81hJ/hzUffDF3Lcn1raXzKfYRFg1TNxGQ/zj+46R8BXk3j/0j7flNVwELv74Yu8ToPF7a9jX4tGBXuPtFbMQBdQZJwAZEUn2AkE1RrxCQdJX+JNZhxhzs+mRe9WVTkd4pgKdNSqe34HauuqGIRZ74WktSPUeUVxWYcIceheXS+AJglA97xkn41iwLKlVnkdyvo3aN/a24c+7lvGPqoxul+dZsB3kTx/VlvtpYFnSqN+LzqdxYt7J51OfdE2KiPjkzMFWG1JJwMXFx/21XCwXtKrRcXX4vbf8TN/29Y5OIXKnzobNfbdyg/A29SwLalUn8NSjrFaH827JP7UKj66zR8ZkPSzkb1pLZuPrkX7KWYLWlVv8MMPSsrse63f/AAyGn8PIPShu19Xk1y//ANatSzBZUqtXtDFkaudHkgAyW93ApJ7tUiAVZUsBSlKAmlKUKKUpQClYLu9SFGeV1jRerMQAM7Ae0nYDvqpvOISyLlSbOMnaR0DXUv8AZxNtHkd8gJ8UHWqlcha3nEI4FDSyLGCcDUcFj9FR1Y+ob1onic0n4C2YD+luCbdPdHgyE+plT21z/PWHMgOg4w08jl5mHg0z7429EYXwFak33TgnycUZuH7m85M+xQC7+0Lj1mq0onSFOdT4V66S/wCIRSIF588sobPmQ/xSEEdBlSZT47vv9VV8DBCeTGkWcZMagM2Omp/Sb3mqh+I8UvlZVSG3XTq84RxsuN8jVzGJ7vQHXuqsPZOaX+UX0j/kjmsN+owXCD+7qxfMbdFL4pLv7tR3Nj2jjiYrc3EaE408x0Vs75GCc1sP2xs+nlMbeOnU/wAcCuGtexVunfKfUGSEH28pVP11a8K7KWrSoGtxIDnId55e4n5zHwrMoyes0lQWbk+pLxZ4k45bqSBcR4B2JJXI7jg14XtFbAj+NQZBB3dRuN++vN72fs1kdTFAulmGNRQgZ26MCKxR9l7bqsb48Vnu8fVJW+VzE9x9rs+R1v3x2lzFg3UClvGWMaWHQg53FVKkH0WVx9JGWRfcy5FVVt2IimkVVluEznJ1pKAAM/zisfrqnuuxzqSY2hlwTpLBreXHd5y6t/gPZXNOcXlfrO0aWjT/AJjT54+TZ1tK4G/ubu1Gfl4gO+SV2h9z/KRj9LFRD27njAMqAr9JlRkPskjZV+2txni1WFTQnFXjKMlvWXdZdZ39K5S2+6BGQOZEVzjdWBB9msKD7mNWkHau2f8AnSnrdXVf18FPrrbdtT1dJ5fZTauldc2vuuW9K8W86yDVG6yD6SMrj4ivdU5ClKUBns71omyvvXuYf+99dVFJqVWG2oA+vcZrjqv+BXmpNBO6dPWv/j/Suc1tKi1qr7Q/g1/tB9hq0qm4/djSEBydQJ8BscDPvrEcwUlWfAIlMhJPnKMqPiCfs+NVlbXDLkRyqScDcE+oj/XFdpZEL7izsIXKnB2ye/Gd8Vy9dVfuOTIe4xn6xt9orlaxTyKz1FGWYKOrEAe+r48P5MMnLJLlRlh1wDuB4bZrQ4DHmXJHooT7CcDP1muiqTeuwOPa4Y9XY/pMa8ZrJcAB309NbY9mTisddCFnwVXeT02CpgkamwfBcf8AvSuhqv4IiiEEdSTq8c5xj4Yqwrk3rKKUpUApU0oCKreK8ZEJCIvNlYZEeoIqL05sr4PLjz34JPRQx2qeI37BhDBgzOurJBKW8ecc6Qd+4IVcgsQegDMvE9puKixdoY8zTOynzsuzM4AEsundnOMBFwcDA0qMipLNmowc3aJfy31vb6J72dZpVPmNpblxMR6FtFvg4yMjU5zucbChve2txxDVHYwLHEfN8pmx5vdqB3VSPUJGHeoqtsOzJlbm3zGV2H4IkaVHXS+nbH9WvmeOs71fSXMcWFaSKPCjCM8ceF7sKSMD2bVrC2dbwp5cp9nz9aisbsTof+Nzy3LjHznVNx3b6z8QNvR7q3bVoo9UcCAkHzo7eJ5CD+WIlOD62xW2OJxXTxieRDbRQvrlD6Y5JNShIpJRgMCpY6FbfSSwxjPTcHvYZYyLddMcTmMARtCgIAOEUgZHnDcDHWnw7DnKpKebOZt7yVZAsNvLzX80LLDOkSBtjLI+ApRRvgNliAo3O1nH2QyPlLu4Y9/L5Vug2+bpUsB7WJ9ZroqVHJmDmz2JUehe3y+2SGf3fKxtj3Vnt+xtuv4UPdHJ864czD3R7RqPYoq9pWcTBpJwWBRhbaAAdwiiA+GK15uy9q+/k0Sn6caiCT9ePS311a0qXYOej4HNbl+RIkyujKOezpLHnwlRTrHT0l1bbs1aK8DvO9LMjuxPOCfjDtXX4pWsTBw1xK0H8oje37tbFWhP+9UlR+npJ8K07ns9BLljCqlv5yPMLHPfqjxq69+a+ikVUydlLU7i2jjP0otVu3tzEVOfXWsaeZYtxd4ux83uewMZyY5Sp/KUZPtaMp9YaqO87ATo2qMhz+Q4yfcwXHu1V9Vuey0ibwT6/wCqn39yzKNS+1g9Vkcp1mN0aORRlomxrx9NcZDp+UpI7jg5FdIyaVot23bOGRt1HJ3mk3vtr4qz7T5VJaPC3yizxv3Mo1OfzVfTJj2Eg1Y2nHLrpFexzEEfJu6RTDuwVul3PqViBX0eaEMCrqGU9VYBlPtB2NUfEextvN80x+zDp+q4On9ErWGns9euo6KcXm2unlLt1rtKY9qb+JcyWbEfTNvIEPskWQI3tAqE7fy99p8FnH7jU/eHLCSba40HxSSa2J9uz/DNev4L4oOl5cn/AOSG+1lrDc9nj+oYfuviu/CPv/k/Ez/z/wDory/b+b5tn+zM31eb9tQ3DeKHrc3P9+B9lyKheFcUHS6uP+IZvtuae83rt/KZd/6Y8f1ni47S8QuicxX7g/NjSSCMerESs3xY1hjgvlOUs79T4h71Sfb5u9bIsuK6tri9yuT5p5wPuEz5+FeZV4tn+UXvvjMR+DFT9VeeSq4uSo9ePyR6o1K6hqwpf4/Ftnjy7iKfzHEf7ppfra3P21gn7R3ekhhfpkEEi3hQjOxwxQYPrrMlnxXr5Vee9z9hkIrZjn4vH0nuG9ot3P7QY1q1b7PGa8Gc8dTbGD/1+aKqbjssm8j8Sck9TI6479gjhVHqAFIu1TxH+U3a+qYrMvwkyfgQauH7XcUh/CNGB4yxFP2ggU/Goj+6ddj00spR+ciH4mX/AC1xbrJ6orqqW74no9rXcf3UWvuJ90jxZfdGmQ5Se2GRgk284B3znJkx8KuLT7qEh82VrZ1cEFozy5FyOoVmOr4iql+3scpzLwe1lJG5GJW+KxNWFuOcMf8ADcJli9cbvH8ctFWsdbOVOXU4S8UcXWglaVFLn5ce+6OmTtJAfnOPbHKf8INbEXGIW2E8WfAsEb4NgiuJjTgsh2e9tiT4RuB70Dn4mvbcE4eSBDxueIn+mSbR8WCKPfXR6S18UZLphLwxHnxaO96/uT8In2DgNzG0QVJEZhksFZWIyTuce6rOvn33OOzphmkl8tt7tDFpVotGQWYE6tIx0Xxr6DVhUVRYou/HxSMTUU+Q21zq3ixSlK6GCa1OKX/IjLBdbEqkcedPMkY4RM9wzuT3AE9BW3XP8V+VlmJbSllD1OyiSQFpCfWsIAz4TtVQKjjnaNeHQFYmE93ctkyaSQ0h0qZMdSq5VEQfkLnqar+EdmGgUXE55s02otJnXyi3pR5+mcDU3f0GFAFVvA4zdXMl0482M6IlOfNOOv6KN+tLJ4CumtZWcXHy/k9vCAJptKuxfAbloGBUYUrk4JJdVG4NVK/KPRU90vZrP+Ly6u882dobiZozJyo4o0kldTiRg7SBURvmD5JiW67jGDuLOziVl02EEMcZOTdOmpHP0419Kc/lsQvQgv0rHwns2rgtMjrGzKwgc6pJiB5st2fnHwi9BPAnGnpqrZ5yjvLJbWKSYZmnCFY5ZcO5dyFjRRsEUuyjSgUeqrSwshBGka5IQekd2cndnY97MxLE95JrT46wJtk6l7uA6e9hEeaW9i6A2fUPEVZio8gKUpWAKUpQClKVCilKVSClKUArU4lwiG6ULcQxzBTkB1DaT4qeoPsrbpQpS/efbAYjjaDrgxSSxfEBtLexgRWnP2YmTeG4WX8idVUn2SxAY96N7q6alXEyHBzXLREia3uoiBktyZZ4vaJYQy49uD4gVhXjluTjymAE/NaSNG/VYg19CrxLCrjDqrDwYBh9dbxixxkThxlCHH0lIZfiNq9Vey9krNjk2duGznWkaROD6nQA/XWpc9lCN7e4df6ubNxGfUHJEi+0swHh3VVNCxh4OcTJ69Q/ZNOLsDM+O4ge8KAanh8vkzk3UUqMAQGjjluYCDsWEkakjww6qevXrWncXBeRzHDcyAsSGEE6KcknrIFz7s1dtyEUrG8pX04LlPWYJ2A9pRWA95rFHxOJm0iaPV9AsFfPhobDZ9WK0C74PGNMzE4AjKn3jP7vrqsxXQW1lpt3XB1ujMV+d0OkY9321QPt129u321lO7YME3D4n9OGF/zo43/xA14tuzFtLIim3RctuYtVu2Mb+dEVNbWPr+urHgI+W9iMfsH76SyNRlKLunY5W67HW7Fh8qBqbbWHxv8A1isa0H+5/D82R1/3dv8AXpVT9ddVI+pmP0mJ+JzXmiilkdXpNV5yb6dZP3PeyoszO4k1czQpARkHm+cCcu2TuemOprs6q+zw+Sb1ufsFWlc3mzlKTk7vyFKUqEJrge1PETHwtnwS1/Mz472jclkT28lY0+uux45OY7W5dDhkt5mU+BVGIPxFcB2pGbmwtwMJHKuF7gluBpHvCOP0vVVtqO1H4092vhrLFuEtw+0GQJOVEzFl3Espy7D2tISB7RVt2f4drCBvOitHYLn/AGi6Vjz7tvECUyBR9LU30CKdnZ5NCsQUMOgdR5RMzLHKV6HlRpLLg94Q9QK7a0tFhjSONdKRoqqvgqjAFbepWOLbbbZmoTgb7YpVRx0c17e3+bO7tKOuqGFQzRn1M7RKR3qzDvrCB64MOcz3JH4UaYfybcHzWH9oflPYYwfRq2pSjBFKUrINS+4iISoIJ1A7+GMf61gXjqeB+IrT7Remn5h+2qmuiimgdH/DieB+K/616TjUZ7yPbiuapVwIh1lperLq0583G5261sVT9nOkn5y/YauK5tWZRStea+VZEj3LyZIVRkqo6yN9Fc4GfEgVRXMk6305HPMYgg5ahZ3iMmi414wdH9HkEbnTjeqkDpaVxp4nfNbkPE4Z9IMiQyI8fMs+ZhV78XHmavm53+kNiG+vQigRkERAZkilcACzDidmU5Z/KfkzGPOIzt3lhB1VK5VuJXi635UmDb2BEZj18stPKl266Rl3WPQwXqdvNzlayjid4JY0aPUrckvIkMmgK1vOXYZ3BEyRDSRka8Y3yGEHS0rluCcTvHaDnowDtEJByHj0B7QyudXdpnGj9LB33rqajVgKUpUApSlCisc9usilZEV1IwVYB1PqIO1ZaVSFV961p+JWn9xB/wBNek7M2q9LO1HsggH+WrKlLsFJc9koScwZtW7zCsao/wCfGVKMfysBvXjavFrwS4hJ5d1Ac98ls7Njw8yZB9VX1KuJg5eTspcE5F8i5OcC1QqPUMyE49pNePvXuVBIureU9ytA8Of00kbH6prq6UxMGhwOF0hAkTQ2p8qGDjrgEMOoIGRkA4O4B2rfqaioBSlKAru0ozZXe+M20w+KEVxXHG18bO34G2P+ADPt/jP7Ir6Fc2yyoyONSuMEZIyPaN6rpezEDXDzlW5ki6WOtsEeYNh0HoL8Ku46wko4udW9dRQ9m4i9ySegnu5R46oobW2T3Ykm99dpVdw7gcduxZNZJ5vpEH8LIZW7vE49gFWNVu5yIqsvvNurR+5luYfYXVJh/wDnI99WlanFLEzIArBHSSORHxkKyMDuO8EalPqY1EDbpUUqAmoqaioCh7Remn5h+2qmrXtD+ET8z95qqxXaORBSpA9RppPgfga0C77OdJPzl+w1t8Q4gUKpGokmkB0R5wAB1lkPzUGRk9+wGSQKqOHXxiVlRdcshGhCdKgAedLIfmxrkZb2AZJArJY6nDGB86zmbiDKvymO63Q5BRQSAT5i/wBYSxrm1ruU3rJY4JNDSGW4mGuRsEswAOGYDIjjG4UHbuGSSTWSvMOIykm45IittAVLh49ZW5EhGPM2+SJBzkhcb1v8KuIQdFsrygsTJOMujNjdnmY4kboPNLEbDAA2qONWlw1xdmAXAYxcP8mcMywrKrymZmBOnTp5eoEbjYZNFmDJw2/vHFtzhIjC8KTBbdgrReTuY5O/Cs/LY7+YzlCfNycdlxm9PkXMhdjLlpv4u8SIGLKIyckoykA5OAQ2d98Rc8Sv/llWJwVZwr8pGBHlulGXzvOPkjBvDKnvyKsuFXdy13OksbiBUHLdlQanVypKle5l0tjf2jcACm4dxK91GSSKbEjWPMjMMpEOqKYTLEnfplEY1DORg7jes0fF74xuzROreTWGEFs+RNMoMxJJ3VDkFQCRnfpXvh97f64zIrlS1tqXkxqBrkuElGQcgKiwN7W7wcCLG8vpOQ0kcseLzDKUjBaFrTUBJjoBOxUkDbAO4Go0hn4dc3TpduY5FlaztXjjZXWNZzbksiBttnwCAfbWvd8buo0umQAR29mZIneKaQzYgRxIX9HVzOYpQkNgAgb5rLwq8vpDac4cvW7mcCHHL0xIeUWY9DLzAGXORjc9T000CyKVdVdWGCrAMrDwIOxqNlOTk4pfKWIgeUrFfcs8uRNYWa3ETsmQusoZyEOC3LGNOoisZ4peQxnlxzTanvyC8ErPqF1GYRjYohgeUjOB5g6HY9mB4ClZxA5W84veIpKRO5N7KoUW7gLCkyoAxzk6oiXDgAbddsNseUXEdnO0YczLd3WhZEmdmj8pcqqjBODGQFOCoyO4bdHSlwce3H7sy3ISNpEhaVCqw5eL5G3eM5ziR9UrgqM7LkAkYbNacXvWQarcrILQuicpwlxOpnVoXcnEPowEE4zzDjPd00VuqFiqKpdtTEAKXbGNTY6nAG58K91bg5q4ubiWwZsusjyxAFIZ45VjMsYcNGQGDBC4JHcMg99aF9JctzQFuRpPFkXSLkalES8hs776vRI7+nfXaUxUUgcq3FrwGXEJ0xrBpBhnaRo28n13CnGl3UNc5izqzGoxvvltZrqOw1KsksyXcxKOp5k0Hlj+aoYjSTAQV8MCulpVuDmLe6vSbbnJpY3M8biNJOWqx28iibY40PMoZdfc69/TQs7y9U2rtz2Y2fCxOjQS6Wke4KXRwAAjKjFiQPmqenXtqUxA53i886XEzRiZlW2tFjVY3dA8k7rNJts2lOWSNyBuB1B047+8ZJGkEkbtw6wkiiERVBeNzOZFq/P5alWPonwya6+oqXApSlQE0pShRSlKoFKUoBUVNKhCKUpUB8z+6pf8q4twTNgwNjltIu+s5zpI9VcV/DI8bs/pzfvevt3FyuU1QmXZsEIr6em2/TP7qrsRH/Y298MdfI0jT40qjg4N224kuyx9KjptSnBRioat8bvjc+QNxdT6QuW9TF2HwZ6gcVU9I5z7On+OvsGmP8Sb+6iryyRn/YSfbFFXJftOH1UvxryOv0jX3Q/B8ziOxt0riVeTKS7pmORWaOQICVLrGGeYAsfMJVfHux3IjMm81veXfTzGSCC3XwxC8ig/p6iPGtG64Db3WF5CQTDU0WuNUEmkecvmjfY93nDcjI1ArAvFqDPcRcrZzGeaYPomW3YMpjOCRLEADvsmDj7OjVVVpKaVr7G77d58ytUlUm5Std7lZcDoo7uYkAWgRdh580YKj1KgYdO7NUfFry6iubo26TT4tZmjUpMsUMscKsiAbJMsjbbHWrFhuPRu7KWc6DrtriN8HmpqibT9IAa1k9xWq/i15Ot3AY0lMMUkaTKquRKLgMusDT5wjPKYsDgBnz0rvtOZXXfFL1mMkUcqlBxFYozBOEnw1ubZZFONOoaxrOMDV03qZuK3gklkEMoMaTLyeVK0IVLuNVZCNpXa3Jcad9yMbaRlXjV4PJiYWbm3Tq4FtMgjhFwkILEkkNy2aTJABAPhg+JuIXckVu+JYpebLzIhbzlYSLW4JjbBxMnNEQD9CcYJyMUhmHGbs5PKcBYr99ItZS7mOd47cLlgAWj0Pp6tjbGazcCu7iSeMzpImbacMNEqRFkuSiPhhgM0YDdxwemKwQ8cvGeM+TnSwiBiMEyYL2bzHMh2AE6pHuNtZB3xXm24xeM0WqB2HNXflTQai1pM7xupzpVZhGodtjrHUrkwGCXtBegKoQc1kvWVeRNpuGi8nMSKGw0aNzWUs4Gkg7kAM2wePXfNnHk8giWeJRLyJC8cZe4R3VBnmgcuA+bnabUemBn7LNJM80tzG+vMJjMkLwmIPBHzo4te4XmKwODuRvnqekqNpFKXhN/cPcTJMgRIxhTy5l5nmxFZVY5TBLSgpq1LpUdxJuqUrLYFKUqAmoqaVQRU1FTQEUqaigJpSooUmlKigFKUoQmlKVSilKUApSlAKippUBFKUqA4nt/2kuLSSBbdFYNG7MTpJzqAHUj1/wDjv5Ydvr7+gU/3Q/fXZ9seDw3EkXPhSTRGdJbVtqbcbEfRFUH3oWf4nF+3/rXGWhUajxShFt7WnfvPTCdBRWLFfmat/wAsrR90K8/Fl/XhH7q9f/0a8/FEP+8jqzXsxajpbIPY0o/zV6+9q2/F1/Wm/wCquf0bQ+rhwfmdPaaLunxj+UteyPE34pBP5TDyDHKmhkYFlIXUsqtk4YH3dxBBIq2CNK2l2EV3bqSkqjzJoyR5+nPnRscBo85VsYI8xzh7IcPjhWURRhNTITgsc7EDqTVtxHh4mUYYxyRnVHKBlo2xjOPnKRsV7wfePRTpxpJQirJbjyVHFybje3PmV/DogZTpzazK2qe3GGimB/nVBGCDjaRcHbDbgqK7it9dRXN0YEmuALWZo1KTCKGWOJGWPGyTLI3QqdYYsNx6NxblbkrzV5dxaupIUkFc/ORvnQyBT164IOGXaqv7W5a7umjknSOKCFkA5hSduVcq8SDOPSaFiRvlFxucjsYNa74veMxkijkBQcRWKMwXAjnKtbm2WRTjQXGscw4AGrpvWWTjt4XmVIGUC5tkjd7adsI880UrEKcMFSONwwOMOCcZwNrg3Ebpp4klhkWLyRS7MhHy3Lt2GHJJ6vMp1HOY/YW1Ljid+shKxllEsvm+Tt6CXcUaYbVvqgeR8/kAjvBEJ++C75kwNtIsazxqJfJ5i8cbNcIziMZ5uDFDupO0+o7DAh+J3cU1xpWSVGlm0g29wVXRYwyK6HJwhnEi6d8liAcivTcRvXeUcuWNEvLXS3JBdomlkSVcdGUBUbIzs2c+HqPiN8xUFFj1XojYCCVzFF8vl9RwrKQsGHBPpNnGcCg8fw5ehGzCciQjmC2n6G1jmRRFnJBmZ49WdtGDuc1hvuL3hiuB5PNEzuy6kSaZoSbGN1EWPSHlBdNa7Ar3Fsjs6VnEilLd38yNaaFLLJG/NJjkLoQilWYkBVGc5BIbcYBwRVBB2qvWtYpVgMhlW2dStvNpbXCkksWkEsFBJ0v0PTqMt3DKCCCAQQQQdwQeoIrzBAsaqqKqKihVRQFVQNgoA2A9VS4ObuuNXSq5WE5W6eJk5E7cmIPKI7kFc85WVYSQgOnmHONJA6SAsUUvgMVXVjVp1Y3xnfGfHevdKXBNRU1FQClKUApSpoBSlKFFRU1FCGpd8XhhYLLPFGxGQrMqkjJGcHuyD8KVt0oCaUpVKKUpQClKUApSlAKipqKyDn+0P4Rf7Mf4mqrq37RJ56H8nBPvOP31Uhc91do5GSKVkS3ZuiMfYCa9JZOc4RvNBJ2I8f8AQ1q4LXs50k9qfYauapuzoxzc+Kf5qua4yzKa1xYK7xvkq8ROGXALKfSibxQ4G3iARggVUtNIbqcTG5RVe18n5SyGN0IQuXKqQWMutWDHZAp2yTV/SidgceO0d40KMIFR2M2qPye8kaEpbvLoYYXPyqqgYEhtW29bE/GLoGXQnpTWCxBra4kEccyxiWQlSuvSxcnJGnTvjauopVugchNxq5klZRFPGsd9ZBXEE8ZeNriWOZW9JWQJGragcYkBOMgCzvuLypLOojcLDBrTEE0/lB0OTpZSF1Bwo0Zyd/pAi8pUuDkU7R3eIibcj0uYvk90SwF6tvkH5uYSZOndn0a9DjNzLMVMUyJHfWoVhDPHrjZ5kkV+oKgIp1Zx54JxkCuspS4KK74tcLc6FgPL5ka6uXK4aNond7jWvmjS4C6Opx+UuNa14hcRWFi5SSWWTkGdWjmM3nrmTCH0WDnoxUABgMeaK6alLg46HtFdS5+T1ILqNC0cVwNITiBt3GrJ1gwoXJGy6TnZhjLF2iusya4Gxh9BW2uSUxeG3UkE+cDFpk23AywDDauot7ZI10xoiLljpVVRcsSzNgd5JJJ8TWSrdA5zgXELiR5nkilGqw4fIIWWWKNZ2WYzRIXGxzywRuRtmtebtBdchHSAu7280mjya5QidFhKWTAnK6maUcw4ACDrgk9XSlwcdxfjV5yrkLE65lvYY3jt7lpYxHE5hfqdettIDgBRjG5II6y0YmOMnOSiE5BByQM5B3BrLU1LgipqKmoBSlKFFRU1FCClKUBNKUqgUpSgFKUoUUpSoBSopQGOS2Vjvn4kdDnurGtgg+YDv35P20pQh7FsoGACB6iR9dDaAnOp8/nN4YpSgJjtwpYjJLYySSenT7ayUpQClKUApSlAKUpQE0FKUApUUoUmopShBU0pQClKUApUUoCaUpQopUUoQ0b6/aNgAFOVzvnxI8fVSlK0D//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19820" name="AutoShape 12" descr="data:image/jpeg;base64,/9j/4AAQSkZJRgABAQAAAQABAAD/2wCEAAkGBhQPEBAUEA8QEBQPDw8UFBAUFA8PEA8UFBUVFBQQFBUYHiYeFxkjGRQVHzEgJCcpLCwsFR4xNTEqNSYrLCoBCQoKDgwOFA8PGikfHBwpKSkpKSkpLC0pKSkpKSktLCkpLDUqKSkpKSkpKSkpKSkpNSksKSksKSwpKSkpKSkpLP/AABEIAKQBNAMBIgACEQEDEQH/xAAbAAEAAgMBAQAAAAAAAAAAAAAAAQUDBAYCB//EAE4QAAIBAwIDAwcFCgsIAwEAAAECAwAEERIhBRMxBkFRFCIyYXGBkSNCUqGxBxYzVGJygpKiwRUkNENTY3OTssLRRIOUo9LU4fCEs7QX/8QAGQEBAQEBAQEAAAAAAAAAAAAAAAECAwQF/8QAPBEAAgECAgUJBAcJAAAAAAAAAAECAxESMQQhQVGRImFxgaGxwdHwEyMy4RVTYnKS0uIFM0JDUoKDk7L/2gAMAwEAAhEDEQA/APt1KUriaFKUoBSlKAUpSoBSlRQGK7ulhjeRzhY0Z2OCcKoyTgbnYVlrS43Drtblfp28y/FGFZrCfmRRP9OONv1lB/fQhnqailATSlKFFRSlCE1FKUApSlQClKUAqailCk0pUVQTSlRQE0qKmgFKilCE1FTUUBNRSlAKUpQE0pShRSlKAUpSgFRSlATUUrWvOJRQ4500cWemt0TPsBO/uoQzTSKB55ADELuQASx0hfaSce+qvstcq1rAgOWht4Fcb+adAAGemcDOPWPGk/GYZUZQk86sMfJwXDIw9UmkJ79W1avBVa1i0JaXkuqSR2kkNmruWOctmUdF0r06KKtiHQ0qmbjsn4uq+p7i3U/s6qlOKTt6MNofV5W2fqhNLFLilVMt/coMtb2wA8Lp/wDNABWJePSd8EfuuYf3gUsC7pVJJx2QfzEQ/OuUx/y0c/VWJ+MTH+ctYvzVuLpvcTyh79/ZTCwdBmsc9wsalnZUUdWYhFHtJ2rmJbjV6c11KPDmLar8IArfFqwry1IaO2t0YdH5avL+u2TVwAvz2ktu65hb81hJ/hzUffDF3Lcn1raXzKfYRFg1TNxGQ/zj+46R8BXk3j/0j7flNVwELv74Yu8ToPF7a9jX4tGBXuPtFbMQBdQZJwAZEUn2AkE1RrxCQdJX+JNZhxhzs+mRe9WVTkd4pgKdNSqe34HauuqGIRZ74WktSPUeUVxWYcIceheXS+AJglA97xkn41iwLKlVnkdyvo3aN/a24c+7lvGPqoxul+dZsB3kTx/VlvtpYFnSqN+LzqdxYt7J51OfdE2KiPjkzMFWG1JJwMXFx/21XCwXtKrRcXX4vbf8TN/29Y5OIXKnzobNfbdyg/A29SwLalUn8NSjrFaH827JP7UKj66zR8ZkPSzkb1pLZuPrkX7KWYLWlVv8MMPSsrse63f/AAyGn8PIPShu19Xk1y//ANatSzBZUqtXtDFkaudHkgAyW93ApJ7tUiAVZUsBSlKAmlKUKKUpQClYLu9SFGeV1jRerMQAM7Ae0nYDvqpvOISyLlSbOMnaR0DXUv8AZxNtHkd8gJ8UHWqlcha3nEI4FDSyLGCcDUcFj9FR1Y+ob1onic0n4C2YD+luCbdPdHgyE+plT21z/PWHMgOg4w08jl5mHg0z7429EYXwFak33TgnycUZuH7m85M+xQC7+0Lj1mq0onSFOdT4V66S/wCIRSIF588sobPmQ/xSEEdBlSZT47vv9VV8DBCeTGkWcZMagM2Omp/Sb3mqh+I8UvlZVSG3XTq84RxsuN8jVzGJ7vQHXuqsPZOaX+UX0j/kjmsN+owXCD+7qxfMbdFL4pLv7tR3Nj2jjiYrc3EaE408x0Vs75GCc1sP2xs+nlMbeOnU/wAcCuGtexVunfKfUGSEH28pVP11a8K7KWrSoGtxIDnId55e4n5zHwrMoyes0lQWbk+pLxZ4k45bqSBcR4B2JJXI7jg14XtFbAj+NQZBB3dRuN++vN72fs1kdTFAulmGNRQgZ26MCKxR9l7bqsb48Vnu8fVJW+VzE9x9rs+R1v3x2lzFg3UClvGWMaWHQg53FVKkH0WVx9JGWRfcy5FVVt2IimkVVluEznJ1pKAAM/zisfrqnuuxzqSY2hlwTpLBreXHd5y6t/gPZXNOcXlfrO0aWjT/AJjT54+TZ1tK4G/ubu1Gfl4gO+SV2h9z/KRj9LFRD27njAMqAr9JlRkPskjZV+2txni1WFTQnFXjKMlvWXdZdZ39K5S2+6BGQOZEVzjdWBB9msKD7mNWkHau2f8AnSnrdXVf18FPrrbdtT1dJ5fZTauldc2vuuW9K8W86yDVG6yD6SMrj4ivdU5ClKUBns71omyvvXuYf+99dVFJqVWG2oA+vcZrjqv+BXmpNBO6dPWv/j/Suc1tKi1qr7Q/g1/tB9hq0qm4/djSEBydQJ8BscDPvrEcwUlWfAIlMhJPnKMqPiCfs+NVlbXDLkRyqScDcE+oj/XFdpZEL7izsIXKnB2ye/Gd8Vy9dVfuOTIe4xn6xt9orlaxTyKz1FGWYKOrEAe+r48P5MMnLJLlRlh1wDuB4bZrQ4DHmXJHooT7CcDP1muiqTeuwOPa4Y9XY/pMa8ZrJcAB309NbY9mTisddCFnwVXeT02CpgkamwfBcf8AvSuhqv4IiiEEdSTq8c5xj4Yqwrk3rKKUpUApU0oCKreK8ZEJCIvNlYZEeoIqL05sr4PLjz34JPRQx2qeI37BhDBgzOurJBKW8ecc6Qd+4IVcgsQegDMvE9puKixdoY8zTOynzsuzM4AEsundnOMBFwcDA0qMipLNmowc3aJfy31vb6J72dZpVPmNpblxMR6FtFvg4yMjU5zucbChve2txxDVHYwLHEfN8pmx5vdqB3VSPUJGHeoqtsOzJlbm3zGV2H4IkaVHXS+nbH9WvmeOs71fSXMcWFaSKPCjCM8ceF7sKSMD2bVrC2dbwp5cp9nz9aisbsTof+Nzy3LjHznVNx3b6z8QNvR7q3bVoo9UcCAkHzo7eJ5CD+WIlOD62xW2OJxXTxieRDbRQvrlD6Y5JNShIpJRgMCpY6FbfSSwxjPTcHvYZYyLddMcTmMARtCgIAOEUgZHnDcDHWnw7DnKpKebOZt7yVZAsNvLzX80LLDOkSBtjLI+ApRRvgNliAo3O1nH2QyPlLu4Y9/L5Vug2+bpUsB7WJ9ZroqVHJmDmz2JUehe3y+2SGf3fKxtj3Vnt+xtuv4UPdHJ864czD3R7RqPYoq9pWcTBpJwWBRhbaAAdwiiA+GK15uy9q+/k0Sn6caiCT9ePS311a0qXYOej4HNbl+RIkyujKOezpLHnwlRTrHT0l1bbs1aK8DvO9LMjuxPOCfjDtXX4pWsTBw1xK0H8oje37tbFWhP+9UlR+npJ8K07ns9BLljCqlv5yPMLHPfqjxq69+a+ikVUydlLU7i2jjP0otVu3tzEVOfXWsaeZYtxd4ux83uewMZyY5Sp/KUZPtaMp9YaqO87ATo2qMhz+Q4yfcwXHu1V9Vuey0ibwT6/wCqn39yzKNS+1g9Vkcp1mN0aORRlomxrx9NcZDp+UpI7jg5FdIyaVot23bOGRt1HJ3mk3vtr4qz7T5VJaPC3yizxv3Mo1OfzVfTJj2Eg1Y2nHLrpFexzEEfJu6RTDuwVul3PqViBX0eaEMCrqGU9VYBlPtB2NUfEextvN80x+zDp+q4On9ErWGns9euo6KcXm2unlLt1rtKY9qb+JcyWbEfTNvIEPskWQI3tAqE7fy99p8FnH7jU/eHLCSba40HxSSa2J9uz/DNev4L4oOl5cn/AOSG+1lrDc9nj+oYfuviu/CPv/k/Ez/z/wDory/b+b5tn+zM31eb9tQ3DeKHrc3P9+B9lyKheFcUHS6uP+IZvtuae83rt/KZd/6Y8f1ni47S8QuicxX7g/NjSSCMerESs3xY1hjgvlOUs79T4h71Sfb5u9bIsuK6tri9yuT5p5wPuEz5+FeZV4tn+UXvvjMR+DFT9VeeSq4uSo9ePyR6o1K6hqwpf4/Ftnjy7iKfzHEf7ppfra3P21gn7R3ekhhfpkEEi3hQjOxwxQYPrrMlnxXr5Vee9z9hkIrZjn4vH0nuG9ot3P7QY1q1b7PGa8Gc8dTbGD/1+aKqbjssm8j8Sck9TI6479gjhVHqAFIu1TxH+U3a+qYrMvwkyfgQauH7XcUh/CNGB4yxFP2ggU/Goj+6ddj00spR+ciH4mX/AC1xbrJ6orqqW74no9rXcf3UWvuJ90jxZfdGmQ5Se2GRgk284B3znJkx8KuLT7qEh82VrZ1cEFozy5FyOoVmOr4iql+3scpzLwe1lJG5GJW+KxNWFuOcMf8ADcJli9cbvH8ctFWsdbOVOXU4S8UcXWglaVFLn5ce+6OmTtJAfnOPbHKf8INbEXGIW2E8WfAsEb4NgiuJjTgsh2e9tiT4RuB70Dn4mvbcE4eSBDxueIn+mSbR8WCKPfXR6S18UZLphLwxHnxaO96/uT8In2DgNzG0QVJEZhksFZWIyTuce6rOvn33OOzphmkl8tt7tDFpVotGQWYE6tIx0Xxr6DVhUVRYou/HxSMTUU+Q21zq3ixSlK6GCa1OKX/IjLBdbEqkcedPMkY4RM9wzuT3AE9BW3XP8V+VlmJbSllD1OyiSQFpCfWsIAz4TtVQKjjnaNeHQFYmE93ctkyaSQ0h0qZMdSq5VEQfkLnqar+EdmGgUXE55s02otJnXyi3pR5+mcDU3f0GFAFVvA4zdXMl0482M6IlOfNOOv6KN+tLJ4CumtZWcXHy/k9vCAJptKuxfAbloGBUYUrk4JJdVG4NVK/KPRU90vZrP+Ly6u882dobiZozJyo4o0kldTiRg7SBURvmD5JiW67jGDuLOziVl02EEMcZOTdOmpHP0419Kc/lsQvQgv0rHwns2rgtMjrGzKwgc6pJiB5st2fnHwi9BPAnGnpqrZ5yjvLJbWKSYZmnCFY5ZcO5dyFjRRsEUuyjSgUeqrSwshBGka5IQekd2cndnY97MxLE95JrT46wJtk6l7uA6e9hEeaW9i6A2fUPEVZio8gKUpWAKUpQClKVCilKVSClKUArU4lwiG6ULcQxzBTkB1DaT4qeoPsrbpQpS/efbAYjjaDrgxSSxfEBtLexgRWnP2YmTeG4WX8idVUn2SxAY96N7q6alXEyHBzXLREia3uoiBktyZZ4vaJYQy49uD4gVhXjluTjymAE/NaSNG/VYg19CrxLCrjDqrDwYBh9dbxixxkThxlCHH0lIZfiNq9Vey9krNjk2duGznWkaROD6nQA/XWpc9lCN7e4df6ubNxGfUHJEi+0swHh3VVNCxh4OcTJ69Q/ZNOLsDM+O4ge8KAanh8vkzk3UUqMAQGjjluYCDsWEkakjww6qevXrWncXBeRzHDcyAsSGEE6KcknrIFz7s1dtyEUrG8pX04LlPWYJ2A9pRWA95rFHxOJm0iaPV9AsFfPhobDZ9WK0C74PGNMzE4AjKn3jP7vrqsxXQW1lpt3XB1ujMV+d0OkY9321QPt129u321lO7YME3D4n9OGF/zo43/xA14tuzFtLIim3RctuYtVu2Mb+dEVNbWPr+urHgI+W9iMfsH76SyNRlKLunY5W67HW7Fh8qBqbbWHxv8A1isa0H+5/D82R1/3dv8AXpVT9ddVI+pmP0mJ+JzXmiilkdXpNV5yb6dZP3PeyoszO4k1czQpARkHm+cCcu2TuemOprs6q+zw+Sb1ufsFWlc3mzlKTk7vyFKUqEJrge1PETHwtnwS1/Mz472jclkT28lY0+uux45OY7W5dDhkt5mU+BVGIPxFcB2pGbmwtwMJHKuF7gluBpHvCOP0vVVtqO1H4092vhrLFuEtw+0GQJOVEzFl3Espy7D2tISB7RVt2f4drCBvOitHYLn/AGi6Vjz7tvECUyBR9LU30CKdnZ5NCsQUMOgdR5RMzLHKV6HlRpLLg94Q9QK7a0tFhjSONdKRoqqvgqjAFbepWOLbbbZmoTgb7YpVRx0c17e3+bO7tKOuqGFQzRn1M7RKR3qzDvrCB64MOcz3JH4UaYfybcHzWH9oflPYYwfRq2pSjBFKUrINS+4iISoIJ1A7+GMf61gXjqeB+IrT7Remn5h+2qmuiimgdH/DieB+K/616TjUZ7yPbiuapVwIh1lperLq0583G5261sVT9nOkn5y/YauK5tWZRStea+VZEj3LyZIVRkqo6yN9Fc4GfEgVRXMk6305HPMYgg5ahZ3iMmi414wdH9HkEbnTjeqkDpaVxp4nfNbkPE4Z9IMiQyI8fMs+ZhV78XHmavm53+kNiG+vQigRkERAZkilcACzDidmU5Z/KfkzGPOIzt3lhB1VK5VuJXi635UmDb2BEZj18stPKl266Rl3WPQwXqdvNzlayjid4JY0aPUrckvIkMmgK1vOXYZ3BEyRDSRka8Y3yGEHS0rluCcTvHaDnowDtEJByHj0B7QyudXdpnGj9LB33rqajVgKUpUApSlCisc9usilZEV1IwVYB1PqIO1ZaVSFV961p+JWn9xB/wBNek7M2q9LO1HsggH+WrKlLsFJc9koScwZtW7zCsao/wCfGVKMfysBvXjavFrwS4hJ5d1Ac98ls7Njw8yZB9VX1KuJg5eTspcE5F8i5OcC1QqPUMyE49pNePvXuVBIureU9ytA8Of00kbH6prq6UxMGhwOF0hAkTQ2p8qGDjrgEMOoIGRkA4O4B2rfqaioBSlKAru0ozZXe+M20w+KEVxXHG18bO34G2P+ADPt/jP7Ir6Fc2yyoyONSuMEZIyPaN6rpezEDXDzlW5ki6WOtsEeYNh0HoL8Ku46wko4udW9dRQ9m4i9ySegnu5R46oobW2T3Ykm99dpVdw7gcduxZNZJ5vpEH8LIZW7vE49gFWNVu5yIqsvvNurR+5luYfYXVJh/wDnI99WlanFLEzIArBHSSORHxkKyMDuO8EalPqY1EDbpUUqAmoqaioCh7Remn5h+2qmrXtD+ET8z95qqxXaORBSpA9RppPgfga0C77OdJPzl+w1t8Q4gUKpGokmkB0R5wAB1lkPzUGRk9+wGSQKqOHXxiVlRdcshGhCdKgAedLIfmxrkZb2AZJArJY6nDGB86zmbiDKvymO63Q5BRQSAT5i/wBYSxrm1ruU3rJY4JNDSGW4mGuRsEswAOGYDIjjG4UHbuGSSTWSvMOIykm45IittAVLh49ZW5EhGPM2+SJBzkhcb1v8KuIQdFsrygsTJOMujNjdnmY4kboPNLEbDAA2qONWlw1xdmAXAYxcP8mcMywrKrymZmBOnTp5eoEbjYZNFmDJw2/vHFtzhIjC8KTBbdgrReTuY5O/Cs/LY7+YzlCfNycdlxm9PkXMhdjLlpv4u8SIGLKIyckoykA5OAQ2d98Rc8Sv/llWJwVZwr8pGBHlulGXzvOPkjBvDKnvyKsuFXdy13OksbiBUHLdlQanVypKle5l0tjf2jcACm4dxK91GSSKbEjWPMjMMpEOqKYTLEnfplEY1DORg7jes0fF74xuzROreTWGEFs+RNMoMxJJ3VDkFQCRnfpXvh97f64zIrlS1tqXkxqBrkuElGQcgKiwN7W7wcCLG8vpOQ0kcseLzDKUjBaFrTUBJjoBOxUkDbAO4Go0hn4dc3TpduY5FlaztXjjZXWNZzbksiBttnwCAfbWvd8buo0umQAR29mZIneKaQzYgRxIX9HVzOYpQkNgAgb5rLwq8vpDac4cvW7mcCHHL0xIeUWY9DLzAGXORjc9T000CyKVdVdWGCrAMrDwIOxqNlOTk4pfKWIgeUrFfcs8uRNYWa3ETsmQusoZyEOC3LGNOoisZ4peQxnlxzTanvyC8ErPqF1GYRjYohgeUjOB5g6HY9mB4ClZxA5W84veIpKRO5N7KoUW7gLCkyoAxzk6oiXDgAbddsNseUXEdnO0YczLd3WhZEmdmj8pcqqjBODGQFOCoyO4bdHSlwce3H7sy3ISNpEhaVCqw5eL5G3eM5ziR9UrgqM7LkAkYbNacXvWQarcrILQuicpwlxOpnVoXcnEPowEE4zzDjPd00VuqFiqKpdtTEAKXbGNTY6nAG58K91bg5q4ubiWwZsusjyxAFIZ45VjMsYcNGQGDBC4JHcMg99aF9JctzQFuRpPFkXSLkalES8hs776vRI7+nfXaUxUUgcq3FrwGXEJ0xrBpBhnaRo28n13CnGl3UNc5izqzGoxvvltZrqOw1KsksyXcxKOp5k0Hlj+aoYjSTAQV8MCulpVuDmLe6vSbbnJpY3M8biNJOWqx28iibY40PMoZdfc69/TQs7y9U2rtz2Y2fCxOjQS6Wke4KXRwAAjKjFiQPmqenXtqUxA53i886XEzRiZlW2tFjVY3dA8k7rNJts2lOWSNyBuB1B047+8ZJGkEkbtw6wkiiERVBeNzOZFq/P5alWPonwya6+oqXApSlQE0pShRSlKoFKUoBUVNKhCKUpUB8z+6pf8q4twTNgwNjltIu+s5zpI9VcV/DI8bs/pzfvevt3FyuU1QmXZsEIr6em2/TP7qrsRH/Y298MdfI0jT40qjg4N224kuyx9KjptSnBRioat8bvjc+QNxdT6QuW9TF2HwZ6gcVU9I5z7On+OvsGmP8Sb+6iryyRn/YSfbFFXJftOH1UvxryOv0jX3Q/B8ziOxt0riVeTKS7pmORWaOQICVLrGGeYAsfMJVfHux3IjMm81veXfTzGSCC3XwxC8ig/p6iPGtG64Db3WF5CQTDU0WuNUEmkecvmjfY93nDcjI1ArAvFqDPcRcrZzGeaYPomW3YMpjOCRLEADvsmDj7OjVVVpKaVr7G77d58ytUlUm5Std7lZcDoo7uYkAWgRdh580YKj1KgYdO7NUfFry6iubo26TT4tZmjUpMsUMscKsiAbJMsjbbHWrFhuPRu7KWc6DrtriN8HmpqibT9IAa1k9xWq/i15Ot3AY0lMMUkaTKquRKLgMusDT5wjPKYsDgBnz0rvtOZXXfFL1mMkUcqlBxFYozBOEnw1ubZZFONOoaxrOMDV03qZuK3gklkEMoMaTLyeVK0IVLuNVZCNpXa3Jcad9yMbaRlXjV4PJiYWbm3Tq4FtMgjhFwkILEkkNy2aTJABAPhg+JuIXckVu+JYpebLzIhbzlYSLW4JjbBxMnNEQD9CcYJyMUhmHGbs5PKcBYr99ItZS7mOd47cLlgAWj0Pp6tjbGazcCu7iSeMzpImbacMNEqRFkuSiPhhgM0YDdxwemKwQ8cvGeM+TnSwiBiMEyYL2bzHMh2AE6pHuNtZB3xXm24xeM0WqB2HNXflTQai1pM7xupzpVZhGodtjrHUrkwGCXtBegKoQc1kvWVeRNpuGi8nMSKGw0aNzWUs4Gkg7kAM2wePXfNnHk8giWeJRLyJC8cZe4R3VBnmgcuA+bnabUemBn7LNJM80tzG+vMJjMkLwmIPBHzo4te4XmKwODuRvnqekqNpFKXhN/cPcTJMgRIxhTy5l5nmxFZVY5TBLSgpq1LpUdxJuqUrLYFKUqAmoqaVQRU1FTQEUqaigJpSooUmlKigFKUoQmlKVSilKUApSlAKippUBFKUqA4nt/2kuLSSBbdFYNG7MTpJzqAHUj1/wDjv5Ydvr7+gU/3Q/fXZ9seDw3EkXPhSTRGdJbVtqbcbEfRFUH3oWf4nF+3/rXGWhUajxShFt7WnfvPTCdBRWLFfmat/wAsrR90K8/Fl/XhH7q9f/0a8/FEP+8jqzXsxajpbIPY0o/zV6+9q2/F1/Wm/wCquf0bQ+rhwfmdPaaLunxj+UteyPE34pBP5TDyDHKmhkYFlIXUsqtk4YH3dxBBIq2CNK2l2EV3bqSkqjzJoyR5+nPnRscBo85VsYI8xzh7IcPjhWURRhNTITgsc7EDqTVtxHh4mUYYxyRnVHKBlo2xjOPnKRsV7wfePRTpxpJQirJbjyVHFybje3PmV/DogZTpzazK2qe3GGimB/nVBGCDjaRcHbDbgqK7it9dRXN0YEmuALWZo1KTCKGWOJGWPGyTLI3QqdYYsNx6NxblbkrzV5dxaupIUkFc/ORvnQyBT164IOGXaqv7W5a7umjknSOKCFkA5hSduVcq8SDOPSaFiRvlFxucjsYNa74veMxkijkBQcRWKMwXAjnKtbm2WRTjQXGscw4AGrpvWWTjt4XmVIGUC5tkjd7adsI880UrEKcMFSONwwOMOCcZwNrg3Ebpp4klhkWLyRS7MhHy3Lt2GHJJ6vMp1HOY/YW1Ljid+shKxllEsvm+Tt6CXcUaYbVvqgeR8/kAjvBEJ++C75kwNtIsazxqJfJ5i8cbNcIziMZ5uDFDupO0+o7DAh+J3cU1xpWSVGlm0g29wVXRYwyK6HJwhnEi6d8liAcivTcRvXeUcuWNEvLXS3JBdomlkSVcdGUBUbIzs2c+HqPiN8xUFFj1XojYCCVzFF8vl9RwrKQsGHBPpNnGcCg8fw5ehGzCciQjmC2n6G1jmRRFnJBmZ49WdtGDuc1hvuL3hiuB5PNEzuy6kSaZoSbGN1EWPSHlBdNa7Ar3Fsjs6VnEilLd38yNaaFLLJG/NJjkLoQilWYkBVGc5BIbcYBwRVBB2qvWtYpVgMhlW2dStvNpbXCkksWkEsFBJ0v0PTqMt3DKCCCAQQQQdwQeoIrzBAsaqqKqKihVRQFVQNgoA2A9VS4ObuuNXSq5WE5W6eJk5E7cmIPKI7kFc85WVYSQgOnmHONJA6SAsUUvgMVXVjVp1Y3xnfGfHevdKXBNRU1FQClKUApSpoBSlKFFRU1FCGpd8XhhYLLPFGxGQrMqkjJGcHuyD8KVt0oCaUpVKKUpQClKUApSlAKipqKyDn+0P4Rf7Mf4mqrq37RJ56H8nBPvOP31Uhc91do5GSKVkS3ZuiMfYCa9JZOc4RvNBJ2I8f8AQ1q4LXs50k9qfYauapuzoxzc+Kf5qua4yzKa1xYK7xvkq8ROGXALKfSibxQ4G3iARggVUtNIbqcTG5RVe18n5SyGN0IQuXKqQWMutWDHZAp2yTV/SidgceO0d40KMIFR2M2qPye8kaEpbvLoYYXPyqqgYEhtW29bE/GLoGXQnpTWCxBra4kEccyxiWQlSuvSxcnJGnTvjauopVugchNxq5klZRFPGsd9ZBXEE8ZeNriWOZW9JWQJGragcYkBOMgCzvuLypLOojcLDBrTEE0/lB0OTpZSF1Bwo0Zyd/pAi8pUuDkU7R3eIibcj0uYvk90SwF6tvkH5uYSZOndn0a9DjNzLMVMUyJHfWoVhDPHrjZ5kkV+oKgIp1Zx54JxkCuspS4KK74tcLc6FgPL5ka6uXK4aNond7jWvmjS4C6Opx+UuNa14hcRWFi5SSWWTkGdWjmM3nrmTCH0WDnoxUABgMeaK6alLg46HtFdS5+T1ILqNC0cVwNITiBt3GrJ1gwoXJGy6TnZhjLF2iusya4Gxh9BW2uSUxeG3UkE+cDFpk23AywDDauot7ZI10xoiLljpVVRcsSzNgd5JJJ8TWSrdA5zgXELiR5nkilGqw4fIIWWWKNZ2WYzRIXGxzywRuRtmtebtBdchHSAu7280mjya5QidFhKWTAnK6maUcw4ACDrgk9XSlwcdxfjV5yrkLE65lvYY3jt7lpYxHE5hfqdettIDgBRjG5II6y0YmOMnOSiE5BByQM5B3BrLU1LgipqKmoBSlKFFRU1FCClKUBNKUqgUpSgFKUoUUpSoBSopQGOS2Vjvn4kdDnurGtgg+YDv35P20pQh7FsoGACB6iR9dDaAnOp8/nN4YpSgJjtwpYjJLYySSenT7ayUpQClKUApSlAKUpQE0FKUApUUoUmopShBU0pQClKUApUUoCaUpQopUUoQ0b6/aNgAFOVzvnxI8fVSlK0D//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19822" name="Picture 14" descr="Epidural Anesthesia."/>
          <p:cNvPicPr>
            <a:picLocks noChangeAspect="1" noChangeArrowheads="1"/>
          </p:cNvPicPr>
          <p:nvPr/>
        </p:nvPicPr>
        <p:blipFill>
          <a:blip r:embed="rId5"/>
          <a:srcRect/>
          <a:stretch>
            <a:fillRect/>
          </a:stretch>
        </p:blipFill>
        <p:spPr bwMode="auto">
          <a:xfrm>
            <a:off x="3786182" y="4071942"/>
            <a:ext cx="4762500" cy="253365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www.scielo.br/img/revistas/acb/v27n2/a07fig02.jpg"/>
          <p:cNvPicPr>
            <a:picLocks noChangeAspect="1" noChangeArrowheads="1"/>
          </p:cNvPicPr>
          <p:nvPr/>
        </p:nvPicPr>
        <p:blipFill>
          <a:blip r:embed="rId2"/>
          <a:srcRect/>
          <a:stretch>
            <a:fillRect/>
          </a:stretch>
        </p:blipFill>
        <p:spPr bwMode="auto">
          <a:xfrm>
            <a:off x="571472" y="1285860"/>
            <a:ext cx="3990975" cy="34671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142984"/>
            <a:ext cx="7643866" cy="1938992"/>
          </a:xfrm>
          <a:prstGeom prst="rect">
            <a:avLst/>
          </a:prstGeom>
        </p:spPr>
        <p:txBody>
          <a:bodyPr wrap="square">
            <a:spAutoFit/>
          </a:bodyPr>
          <a:lstStyle/>
          <a:p>
            <a:pPr algn="l" rtl="0"/>
            <a:r>
              <a:rPr lang="en-US" sz="2400" dirty="0" smtClean="0"/>
              <a:t>Caudal epidural </a:t>
            </a:r>
            <a:r>
              <a:rPr lang="en-US" sz="2400" dirty="0" err="1" smtClean="0"/>
              <a:t>anaesthesia</a:t>
            </a:r>
            <a:r>
              <a:rPr lang="en-US" sz="2400" dirty="0" smtClean="0"/>
              <a:t> involves injection of local </a:t>
            </a:r>
            <a:r>
              <a:rPr lang="en-US" sz="2400" dirty="0" err="1" smtClean="0"/>
              <a:t>anaesthetic</a:t>
            </a:r>
            <a:r>
              <a:rPr lang="en-US" sz="2400" dirty="0" smtClean="0"/>
              <a:t> and/or other appropriate drugs into the epidural space at the </a:t>
            </a:r>
            <a:r>
              <a:rPr lang="en-US" sz="2400" dirty="0" err="1" smtClean="0"/>
              <a:t>sacro-coccygeal</a:t>
            </a:r>
            <a:r>
              <a:rPr lang="en-US" sz="2400" dirty="0" smtClean="0"/>
              <a:t> or first </a:t>
            </a:r>
            <a:r>
              <a:rPr lang="en-US" sz="2400" dirty="0" err="1" smtClean="0"/>
              <a:t>intercoccygeal</a:t>
            </a:r>
            <a:r>
              <a:rPr lang="en-US" sz="2400" dirty="0" smtClean="0"/>
              <a:t> junction in order to produce analgesia of the tail, perineum, genitalia and pelvic viscera.</a:t>
            </a:r>
            <a:endParaRPr lang="ar-IQ"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lidesharecdn.com/localanestheticsvk-131125233637-phpapp02/95/slide-3-638.jpg?cb=1385445653"/>
          <p:cNvPicPr>
            <a:picLocks noChangeAspect="1" noChangeArrowheads="1"/>
          </p:cNvPicPr>
          <p:nvPr/>
        </p:nvPicPr>
        <p:blipFill>
          <a:blip r:embed="rId3"/>
          <a:srcRect/>
          <a:stretch>
            <a:fillRect/>
          </a:stretch>
        </p:blipFill>
        <p:spPr bwMode="auto">
          <a:xfrm>
            <a:off x="428596" y="116632"/>
            <a:ext cx="8175852" cy="658698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785786" y="1214422"/>
            <a:ext cx="7500990" cy="369332"/>
          </a:xfrm>
          <a:prstGeom prst="rect">
            <a:avLst/>
          </a:prstGeom>
          <a:noFill/>
        </p:spPr>
        <p:txBody>
          <a:bodyPr wrap="square" rtlCol="1">
            <a:spAutoFit/>
          </a:bodyPr>
          <a:lstStyle/>
          <a:p>
            <a:endParaRPr lang="ar-IQ" dirty="0"/>
          </a:p>
        </p:txBody>
      </p:sp>
      <p:sp>
        <p:nvSpPr>
          <p:cNvPr id="116738" name="Rectangle 2"/>
          <p:cNvSpPr>
            <a:spLocks noChangeArrowheads="1"/>
          </p:cNvSpPr>
          <p:nvPr/>
        </p:nvSpPr>
        <p:spPr bwMode="auto">
          <a:xfrm>
            <a:off x="0" y="1000108"/>
            <a:ext cx="8501090"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Char char="•"/>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Locate the first intercoccygeal space by either: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Raising and lowering the tail and palpating the depression and movement between the first and second coccygeal vertebrae: the first intercoccygeal space is the first obvious articulation caudal to the sacrum. </a:t>
            </a:r>
            <a:endParaRPr lang="ar-IQ" sz="24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O</a:t>
            </a:r>
            <a:r>
              <a:rPr kumimoji="0" lang="ar-IQ" sz="2400" b="0" i="0" u="none" strike="noStrike" cap="none" normalizeH="0" baseline="0" dirty="0" smtClean="0">
                <a:ln>
                  <a:noFill/>
                </a:ln>
                <a:solidFill>
                  <a:schemeClr val="tx1"/>
                </a:solidFill>
                <a:effectLst/>
                <a:latin typeface="Arial" pitchFamily="34" charset="0"/>
                <a:cs typeface="Arial" pitchFamily="34" charset="0"/>
              </a:rPr>
              <a:t>r Standing to one side of the animal, along the line of the croup observe the prominence of the sacrum and caudal to this the next prominence which is the spine of the first coccygeal vertebra; the first intervertebral space is the depression immediately behind this prominence.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ar-IQ"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2136339"/>
            <a:ext cx="8358246" cy="2308324"/>
          </a:xfrm>
          <a:prstGeom prst="rect">
            <a:avLst/>
          </a:prstGeom>
        </p:spPr>
        <p:txBody>
          <a:bodyPr wrap="square">
            <a:spAutoFit/>
          </a:bodyPr>
          <a:lstStyle/>
          <a:p>
            <a:pPr lvl="0" algn="l" rtl="0" eaLnBrk="0" fontAlgn="base" hangingPunct="0">
              <a:spcBef>
                <a:spcPct val="0"/>
              </a:spcBef>
              <a:spcAft>
                <a:spcPct val="0"/>
              </a:spcAft>
              <a:buFontTx/>
              <a:buChar char="•"/>
            </a:pPr>
            <a:r>
              <a:rPr lang="ar-IQ" sz="2400" dirty="0" smtClean="0">
                <a:latin typeface="Arial" pitchFamily="34" charset="0"/>
                <a:cs typeface="Arial" pitchFamily="34" charset="0"/>
              </a:rPr>
              <a:t>or </a:t>
            </a:r>
          </a:p>
          <a:p>
            <a:pPr lvl="0" algn="l" rtl="0" eaLnBrk="0" fontAlgn="base" hangingPunct="0">
              <a:spcBef>
                <a:spcPct val="0"/>
              </a:spcBef>
              <a:spcAft>
                <a:spcPct val="0"/>
              </a:spcAft>
              <a:buFontTx/>
              <a:buChar char="•"/>
            </a:pPr>
            <a:r>
              <a:rPr lang="ar-IQ" sz="2400" dirty="0" smtClean="0">
                <a:latin typeface="Arial" pitchFamily="34" charset="0"/>
                <a:cs typeface="Arial" pitchFamily="34" charset="0"/>
              </a:rPr>
              <a:t>Palpate the caudal prominence of the tuberosity of the ischium and move about </a:t>
            </a:r>
            <a:r>
              <a:rPr lang="en-US" sz="2400" dirty="0" smtClean="0">
                <a:latin typeface="Arial" pitchFamily="34" charset="0"/>
                <a:cs typeface="Arial" pitchFamily="34" charset="0"/>
              </a:rPr>
              <a:t>10-11</a:t>
            </a:r>
            <a:r>
              <a:rPr lang="ar-IQ" sz="2400" dirty="0" smtClean="0">
                <a:latin typeface="Arial" pitchFamily="34" charset="0"/>
                <a:cs typeface="Arial" pitchFamily="34" charset="0"/>
              </a:rPr>
              <a:t> cm forwards in a medium sized cow. A line drawn over the animal at this point will pass through the depression between the first and second coccygeal spines. </a:t>
            </a:r>
            <a:r>
              <a:rPr lang="ar-IQ" sz="2400" smtClean="0">
                <a:latin typeface="Arial" pitchFamily="34" charset="0"/>
                <a:cs typeface="Arial" pitchFamily="34" charset="0"/>
              </a:rPr>
              <a:t>(</a:t>
            </a:r>
            <a:endParaRPr lang="ar-IQ"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1.wmv">
            <a:hlinkClick r:id="" action="ppaction://media"/>
          </p:cNvPr>
          <p:cNvPicPr>
            <a:picLocks noRot="1" noChangeAspect="1"/>
          </p:cNvPicPr>
          <p:nvPr>
            <a:videoFile r:link="rId1"/>
          </p:nvPr>
        </p:nvPicPr>
        <p:blipFill>
          <a:blip r:embed="rId4"/>
          <a:stretch>
            <a:fillRect/>
          </a:stretch>
        </p:blipFill>
        <p:spPr>
          <a:xfrm>
            <a:off x="-1941513" y="-228600"/>
            <a:ext cx="13030201" cy="7315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natomy of the epidural space. TSVS - Justin Harper, DVM"/>
          <p:cNvPicPr>
            <a:picLocks noChangeAspect="1" noChangeArrowheads="1"/>
          </p:cNvPicPr>
          <p:nvPr/>
        </p:nvPicPr>
        <p:blipFill>
          <a:blip r:embed="rId2"/>
          <a:srcRect/>
          <a:stretch>
            <a:fillRect/>
          </a:stretch>
        </p:blipFill>
        <p:spPr bwMode="auto">
          <a:xfrm>
            <a:off x="155575" y="-37112575"/>
            <a:ext cx="2857500" cy="2047875"/>
          </a:xfrm>
          <a:prstGeom prst="rect">
            <a:avLst/>
          </a:prstGeom>
          <a:noFill/>
        </p:spPr>
      </p:pic>
      <p:sp>
        <p:nvSpPr>
          <p:cNvPr id="11269" name="Rectangle 5"/>
          <p:cNvSpPr>
            <a:spLocks noChangeArrowheads="1"/>
          </p:cNvSpPr>
          <p:nvPr/>
        </p:nvSpPr>
        <p:spPr bwMode="auto">
          <a:xfrm>
            <a:off x="0" y="487025"/>
            <a:ext cx="8929718"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eaLnBrk="1" fontAlgn="base" latinLnBrk="0" hangingPunct="1">
              <a:lnSpc>
                <a:spcPct val="100000"/>
              </a:lnSpc>
              <a:spcBef>
                <a:spcPct val="0"/>
              </a:spcBef>
              <a:spcAft>
                <a:spcPct val="0"/>
              </a:spcAft>
              <a:buClrTx/>
              <a:buSzTx/>
              <a:buFontTx/>
              <a:buNone/>
              <a:tabLst/>
            </a:pPr>
            <a:r>
              <a:rPr kumimoji="0" lang="ar-IQ" sz="2800" b="1" i="0" u="none" strike="noStrike" cap="none" normalizeH="0" baseline="0" dirty="0" smtClean="0">
                <a:ln>
                  <a:noFill/>
                </a:ln>
                <a:solidFill>
                  <a:schemeClr val="tx1"/>
                </a:solidFill>
                <a:effectLst/>
                <a:latin typeface="Arial" pitchFamily="34" charset="0"/>
                <a:cs typeface="Arial" pitchFamily="34" charset="0"/>
              </a:rPr>
              <a:t>Anatomy of the epidural space</a:t>
            </a:r>
            <a:r>
              <a:rPr kumimoji="0" lang="ar-IQ" sz="1400" b="1" i="0" u="none" strike="noStrike" cap="none" normalizeH="0" baseline="0" dirty="0" smtClean="0">
                <a:ln>
                  <a:noFill/>
                </a:ln>
                <a:solidFill>
                  <a:schemeClr val="tx1"/>
                </a:solidFill>
                <a:effectLst/>
                <a:latin typeface="Arial" pitchFamily="34" charset="0"/>
                <a:cs typeface="Arial" pitchFamily="34" charset="0"/>
              </a:rPr>
              <a:t>: </a:t>
            </a:r>
            <a:endParaRPr kumimoji="0" lang="ar-IQ"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ar-IQ" sz="1400" b="0" i="0" u="none" strike="noStrike" cap="none" normalizeH="0" baseline="0" dirty="0" smtClean="0">
                <a:ln>
                  <a:noFill/>
                </a:ln>
                <a:solidFill>
                  <a:schemeClr val="tx1"/>
                </a:solidFill>
                <a:effectLst/>
                <a:latin typeface="Arial" pitchFamily="34" charset="0"/>
                <a:cs typeface="Arial" pitchFamily="34" charset="0"/>
              </a:rPr>
              <a:t>  </a:t>
            </a:r>
            <a:endParaRPr kumimoji="0" lang="ar-IQ"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rial" pitchFamily="34" charset="0"/>
                <a:cs typeface="Arial" pitchFamily="34" charset="0"/>
              </a:rPr>
              <a:t> </a:t>
            </a:r>
            <a:r>
              <a:rPr kumimoji="0" lang="ar-IQ" sz="2400" b="0" i="0" u="none" strike="noStrike" cap="none" normalizeH="0" baseline="0" dirty="0" smtClean="0">
                <a:ln>
                  <a:noFill/>
                </a:ln>
                <a:solidFill>
                  <a:schemeClr val="tx1"/>
                </a:solidFill>
                <a:effectLst/>
                <a:latin typeface="Arial" pitchFamily="34" charset="0"/>
                <a:cs typeface="Arial" pitchFamily="34" charset="0"/>
              </a:rPr>
              <a:t>The epidural space has a large amount of epidural fat that is inside the vertebral bone column. Even with a short period of weight loss the amount of epidural fat will not be affected.  The spinal cord is surrounded by the meninges with the pia mater adhered to the spinal cord. The arachnoid and the dura mater are a combined layer, placing the cerebrospinal fluid between the pia mater and the arachnoid/dural layer.  There is a venous plexus on the ventral floor of the vertebral column that will occasionally be entered.   The vertebral level at which the cord and the dural sac (meningeal layers) end is variable in the dog, cat and horse. In the dog the cord ends at L</a:t>
            </a:r>
            <a:r>
              <a:rPr kumimoji="0" lang="en-US" sz="2400" b="0" i="0" u="none" strike="noStrike" cap="none" normalizeH="0" baseline="0" dirty="0" smtClean="0">
                <a:ln>
                  <a:noFill/>
                </a:ln>
                <a:solidFill>
                  <a:schemeClr val="tx1"/>
                </a:solidFill>
                <a:effectLst/>
                <a:latin typeface="Arial" pitchFamily="34" charset="0"/>
                <a:cs typeface="Arial" pitchFamily="34" charset="0"/>
              </a:rPr>
              <a:t>6</a:t>
            </a:r>
            <a:r>
              <a:rPr kumimoji="0" lang="ar-IQ" sz="2400" b="0" i="0" u="none" strike="noStrike" cap="none" normalizeH="0" baseline="0" dirty="0" smtClean="0">
                <a:ln>
                  <a:noFill/>
                </a:ln>
                <a:solidFill>
                  <a:schemeClr val="tx1"/>
                </a:solidFill>
                <a:effectLst/>
                <a:latin typeface="Arial" pitchFamily="34" charset="0"/>
                <a:cs typeface="Arial" pitchFamily="34" charset="0"/>
              </a:rPr>
              <a:t>-L</a:t>
            </a:r>
            <a:r>
              <a:rPr kumimoji="0" lang="en-US" sz="2400" b="0" i="0" u="none" strike="noStrike" cap="none" normalizeH="0" baseline="0" dirty="0" smtClean="0">
                <a:ln>
                  <a:noFill/>
                </a:ln>
                <a:solidFill>
                  <a:schemeClr val="tx1"/>
                </a:solidFill>
                <a:effectLst/>
                <a:latin typeface="Arial" pitchFamily="34" charset="0"/>
                <a:cs typeface="Arial" pitchFamily="34" charset="0"/>
              </a:rPr>
              <a:t>7</a:t>
            </a:r>
            <a:r>
              <a:rPr kumimoji="0" lang="ar-IQ" sz="2400" b="0" i="0" u="none" strike="noStrike" cap="none" normalizeH="0" baseline="0" dirty="0" smtClean="0">
                <a:ln>
                  <a:noFill/>
                </a:ln>
                <a:solidFill>
                  <a:schemeClr val="tx1"/>
                </a:solidFill>
                <a:effectLst/>
                <a:latin typeface="Arial" pitchFamily="34" charset="0"/>
                <a:cs typeface="Arial" pitchFamily="34" charset="0"/>
              </a:rPr>
              <a:t> and the dural sac at L</a:t>
            </a:r>
            <a:r>
              <a:rPr kumimoji="0" lang="en-US" sz="2400" b="0" i="0" u="none" strike="noStrike" cap="none" normalizeH="0" baseline="0" dirty="0" smtClean="0">
                <a:ln>
                  <a:noFill/>
                </a:ln>
                <a:solidFill>
                  <a:schemeClr val="tx1"/>
                </a:solidFill>
                <a:effectLst/>
                <a:latin typeface="Arial" pitchFamily="34" charset="0"/>
                <a:cs typeface="Arial" pitchFamily="34" charset="0"/>
              </a:rPr>
              <a:t>7</a:t>
            </a:r>
            <a:r>
              <a:rPr kumimoji="0" lang="ar-IQ" sz="2400" b="0" i="0" u="none" strike="noStrike" cap="none" normalizeH="0" baseline="0" dirty="0" smtClean="0">
                <a:ln>
                  <a:noFill/>
                </a:ln>
                <a:solidFill>
                  <a:schemeClr val="tx1"/>
                </a:solidFill>
                <a:effectLst/>
                <a:latin typeface="Arial" pitchFamily="34" charset="0"/>
                <a:cs typeface="Arial" pitchFamily="34" charset="0"/>
              </a:rPr>
              <a:t>-S</a:t>
            </a:r>
            <a:r>
              <a:rPr kumimoji="0" lang="en-US" sz="2400" b="0" i="0" u="none" strike="noStrike" cap="none" normalizeH="0" baseline="0" dirty="0" smtClean="0">
                <a:ln>
                  <a:noFill/>
                </a:ln>
                <a:solidFill>
                  <a:schemeClr val="tx1"/>
                </a:solidFill>
                <a:effectLst/>
                <a:latin typeface="Arial" pitchFamily="34" charset="0"/>
                <a:cs typeface="Arial" pitchFamily="34" charset="0"/>
              </a:rPr>
              <a:t>2</a:t>
            </a:r>
            <a:r>
              <a:rPr kumimoji="0" lang="ar-IQ" sz="2400" b="0" i="0" u="none" strike="noStrike" cap="none" normalizeH="0" baseline="0" dirty="0" smtClean="0">
                <a:ln>
                  <a:noFill/>
                </a:ln>
                <a:solidFill>
                  <a:schemeClr val="tx1"/>
                </a:solidFill>
                <a:effectLst/>
                <a:latin typeface="Arial" pitchFamily="34" charset="0"/>
                <a:cs typeface="Arial" pitchFamily="34" charset="0"/>
              </a:rPr>
              <a:t>. In the cat, they usually end further caudally (about one more vertebra).  In the horse, they end at the location of </a:t>
            </a:r>
            <a:r>
              <a:rPr kumimoji="0" lang="en-US" sz="2400" b="0" i="0" u="none" strike="noStrike" cap="none" normalizeH="0" baseline="0" dirty="0" smtClean="0">
                <a:ln>
                  <a:noFill/>
                </a:ln>
                <a:solidFill>
                  <a:schemeClr val="tx1"/>
                </a:solidFill>
                <a:effectLst/>
                <a:latin typeface="Arial" pitchFamily="34" charset="0"/>
                <a:cs typeface="Arial" pitchFamily="34" charset="0"/>
              </a:rPr>
              <a:t>S2</a:t>
            </a:r>
            <a:endParaRPr kumimoji="0" lang="ar-IQ"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70" name="Picture 6" descr="Anatomy of the epidural space. TSVS - Justin Harper, DVM"/>
          <p:cNvPicPr>
            <a:picLocks noChangeAspect="1" noChangeArrowheads="1"/>
          </p:cNvPicPr>
          <p:nvPr/>
        </p:nvPicPr>
        <p:blipFill>
          <a:blip r:embed="rId2"/>
          <a:srcRect/>
          <a:stretch>
            <a:fillRect/>
          </a:stretch>
        </p:blipFill>
        <p:spPr bwMode="auto">
          <a:xfrm>
            <a:off x="155575" y="-37112575"/>
            <a:ext cx="2857500" cy="20478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atomy of the epidural space. TSVS - Justin Harper, DVM"/>
          <p:cNvPicPr>
            <a:picLocks noChangeAspect="1" noChangeArrowheads="1"/>
          </p:cNvPicPr>
          <p:nvPr/>
        </p:nvPicPr>
        <p:blipFill>
          <a:blip r:embed="rId2"/>
          <a:srcRect/>
          <a:stretch>
            <a:fillRect/>
          </a:stretch>
        </p:blipFill>
        <p:spPr bwMode="auto">
          <a:xfrm>
            <a:off x="642910" y="785794"/>
            <a:ext cx="7376386" cy="528641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571612"/>
            <a:ext cx="8072494" cy="3416320"/>
          </a:xfrm>
          <a:prstGeom prst="rect">
            <a:avLst/>
          </a:prstGeom>
        </p:spPr>
        <p:txBody>
          <a:bodyPr wrap="square">
            <a:spAutoFit/>
          </a:bodyPr>
          <a:lstStyle/>
          <a:p>
            <a:pPr algn="l" rtl="0"/>
            <a:r>
              <a:rPr lang="en-US" sz="2400" dirty="0" smtClean="0"/>
              <a:t>The indication is to provide analgesia and anesthesia caudal to the diaphragm. It is an excellent means to provide anesthesia and analgesia to the pelvis, pelvic limbs and perineum.  In all species, anesthesia is utilized with local anesthetics administered in such volumes that they inactivate action potentials in the spinal cord caudal to the branching of the sciatic and femoral nerves.  Analgesia, on the other hand, may include local anesthesia, but it has a much broader application.</a:t>
            </a:r>
            <a:endParaRPr lang="en-US" sz="2400" dirty="0"/>
          </a:p>
        </p:txBody>
      </p:sp>
      <p:sp>
        <p:nvSpPr>
          <p:cNvPr id="3" name="مستطيل 2"/>
          <p:cNvSpPr/>
          <p:nvPr/>
        </p:nvSpPr>
        <p:spPr>
          <a:xfrm>
            <a:off x="1071538" y="928670"/>
            <a:ext cx="2231701" cy="523220"/>
          </a:xfrm>
          <a:prstGeom prst="rect">
            <a:avLst/>
          </a:prstGeom>
        </p:spPr>
        <p:txBody>
          <a:bodyPr wrap="none">
            <a:spAutoFit/>
          </a:bodyPr>
          <a:lstStyle/>
          <a:p>
            <a:pPr algn="l" rtl="0"/>
            <a:r>
              <a:rPr lang="en-US" sz="2800" b="1" dirty="0" smtClean="0"/>
              <a:t>Indications:</a:t>
            </a:r>
            <a:endParaRPr lang="en-US"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928670"/>
            <a:ext cx="8572560" cy="5262979"/>
          </a:xfrm>
          <a:prstGeom prst="rect">
            <a:avLst/>
          </a:prstGeom>
        </p:spPr>
        <p:txBody>
          <a:bodyPr wrap="square">
            <a:spAutoFit/>
          </a:bodyPr>
          <a:lstStyle/>
          <a:p>
            <a:pPr algn="l" rtl="0"/>
            <a:r>
              <a:rPr lang="en-US" sz="2800" b="1" dirty="0" smtClean="0"/>
              <a:t>Equine Technique:</a:t>
            </a:r>
            <a:endParaRPr lang="en-US" sz="2800" dirty="0" smtClean="0"/>
          </a:p>
          <a:p>
            <a:pPr algn="l" rtl="0"/>
            <a:r>
              <a:rPr lang="en-US" sz="2800" dirty="0" smtClean="0"/>
              <a:t>Caudal (low) epidural is the most common technique performed in equine patients.  </a:t>
            </a:r>
            <a:r>
              <a:rPr lang="en-US" sz="2800" dirty="0" err="1" smtClean="0"/>
              <a:t>Crainal</a:t>
            </a:r>
            <a:r>
              <a:rPr lang="en-US" sz="2800" dirty="0" smtClean="0"/>
              <a:t> (high) epidurals are contraindicated.  The volume of fluid to be injected like in small animals, should be kept to a minimum, in order to minimize effects of motor control of the patient.  The technique is similar to the technique in the bovine patient. Injection is through the space between the first and second </a:t>
            </a:r>
            <a:r>
              <a:rPr lang="en-US" sz="2800" dirty="0" err="1" smtClean="0"/>
              <a:t>coccygeal</a:t>
            </a:r>
            <a:r>
              <a:rPr lang="en-US" sz="2800" dirty="0" smtClean="0"/>
              <a:t> vertebrae or the </a:t>
            </a:r>
            <a:r>
              <a:rPr lang="en-US" sz="2800" dirty="0" err="1" smtClean="0"/>
              <a:t>sacrocaudal</a:t>
            </a:r>
            <a:r>
              <a:rPr lang="en-US" sz="2800" dirty="0" smtClean="0"/>
              <a:t> (first </a:t>
            </a:r>
            <a:r>
              <a:rPr lang="en-US" sz="2800" dirty="0" err="1" smtClean="0"/>
              <a:t>intercoccygeal</a:t>
            </a:r>
            <a:r>
              <a:rPr lang="en-US" sz="2800" dirty="0" smtClean="0"/>
              <a:t>) vertebral space.  In general, this is usually cranial to the long tail hairs.  . </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14356"/>
            <a:ext cx="9144000" cy="4524315"/>
          </a:xfrm>
          <a:prstGeom prst="rect">
            <a:avLst/>
          </a:prstGeom>
        </p:spPr>
        <p:txBody>
          <a:bodyPr wrap="square">
            <a:spAutoFit/>
          </a:bodyPr>
          <a:lstStyle/>
          <a:p>
            <a:pPr algn="l" rtl="0"/>
            <a:r>
              <a:rPr lang="en-US" sz="2400" dirty="0" smtClean="0"/>
              <a:t>  A divot can be palpated in this region with your thumb or index finger while moving the tail up and down with the opposite hand After preparing the area in routine sterile fashion, a skin bleb is made to allow location and entry of the needle.  The hanging drop technique can be used in equine patients as well when performing an epidural block.  An 18-20 gauge, 3 inch spinal needle is preferred.  The needle can be inserted at a 30-60 degree angle from the perpendicular line through the vertebrae.  Generally, a volume of 3-7 </a:t>
            </a:r>
            <a:r>
              <a:rPr lang="en-US" sz="2400" dirty="0" err="1" smtClean="0"/>
              <a:t>mls</a:t>
            </a:r>
            <a:r>
              <a:rPr lang="en-US" sz="2400" dirty="0" smtClean="0"/>
              <a:t> of local anesthetic/analgesic agent is infused.</a:t>
            </a:r>
          </a:p>
          <a:p>
            <a:pPr algn="l" rtl="0"/>
            <a:r>
              <a:rPr lang="en-US" sz="2400" dirty="0" smtClean="0"/>
              <a:t>Additionally, a continuous epidural catheter can be placed in similar format using a commercial epidural catheter kit for treatment of long-standing or chronic pain conditions in the </a:t>
            </a:r>
            <a:r>
              <a:rPr lang="en-US" sz="2400" dirty="0" err="1" smtClean="0"/>
              <a:t>hindlimbs</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udal (low) epidural - TSVS - Justin Harper, DVM"/>
          <p:cNvPicPr>
            <a:picLocks noChangeAspect="1" noChangeArrowheads="1"/>
          </p:cNvPicPr>
          <p:nvPr/>
        </p:nvPicPr>
        <p:blipFill>
          <a:blip r:embed="rId2"/>
          <a:srcRect/>
          <a:stretch>
            <a:fillRect/>
          </a:stretch>
        </p:blipFill>
        <p:spPr bwMode="auto">
          <a:xfrm>
            <a:off x="428596" y="642918"/>
            <a:ext cx="4582567" cy="3429024"/>
          </a:xfrm>
          <a:prstGeom prst="rect">
            <a:avLst/>
          </a:prstGeom>
          <a:noFill/>
        </p:spPr>
      </p:pic>
      <p:pic>
        <p:nvPicPr>
          <p:cNvPr id="6148" name="Picture 4" descr="equine epidural - TSVS - Justin Harper, DVM"/>
          <p:cNvPicPr>
            <a:picLocks noChangeAspect="1" noChangeArrowheads="1"/>
          </p:cNvPicPr>
          <p:nvPr/>
        </p:nvPicPr>
        <p:blipFill>
          <a:blip r:embed="rId3"/>
          <a:srcRect/>
          <a:stretch>
            <a:fillRect/>
          </a:stretch>
        </p:blipFill>
        <p:spPr bwMode="auto">
          <a:xfrm>
            <a:off x="4442985" y="3571852"/>
            <a:ext cx="4701015" cy="328614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jpeg;base64,/9j/4AAQSkZJRgABAQAAAQABAAD/2wCEAAkGBxQTEhUUEhQWFhUXFxoWGBgYGRYXHhkbHRweHBscHhwcHSkgHB8lHBoYIjEiJSkrLi4vGCAzODMsNygtLisBCgoKDQ0NDgwMDisZFBk3KyssKysrKysrKysrKysrKysrKysrLCsrKysrKysrKysrKysrKysrKysrKysrKysrK//AABEIAM0A9gMBIgACEQEDEQH/xAAbAAACAwEBAQAAAAAAAAAAAAAABQMEBgIBB//EAEoQAAIBAgQDBQQFCAgFAwUAAAECEQADBBIhMQVBUQYTImFxMoGRoSNCUrHwFDNicoKSorIVJEN0wdHh8TRTc5OzB8LjFjVEY4P/xAAVAQEBAAAAAAAAAAAAAAAAAAAAAf/EABQRAQAAAAAAAAAAAAAAAAAAAAD/2gAMAwEAAhEDEQA/APuNFFFAUUUUBRRRQJMd2lt2rj2jbvMyAFsqSIIkHfUb6+RpngcWLttLighXUMMwgwdRI5Vh+NcVu2XuMCzd6binxKoUI7osDuzOkc+VarswT+TqCxbKWQExOVWIXYdAKBtRRRQFU+LcSTD2zduBsoIByidzE+Q11J0FXKQds8Qy2IUwDmzaAmFRngToJKjWgs8N4/bvXO7VbgbLn8SiImNwTE8p3g9KbVhuy3HbmIxBcyozCyynKZAS5cVgQBBnSK3NAUUUUHF24FUsdgCTudB5Dek2E7WYW4yKlyTcOVdDqf8ACmPFr7JZd1jMFJEiQD1I518/w/GbivZtISWw5ceO2mVgqsp1V8wJjSRpOtB9JdoBME+Q3qHDYsOSIZWESrCDBmD6GD8DU9L1vKty87kAKEBJ5KASD6SzfOgY0VBbxaEBgwgiQZFH5YmYrnXMACRI2JgfEignoqH8pT7S/EV6cQojxDXbUa+nWgloqsOIWyxXOuYAkiRyAJ+RB99SWcQrFgpBKkBo5EgH7iKCWiiigKKKKAooooCiiigKKKKAooooPn/F8LcuX2tAQUN15bLDBmLqZLCBDH91o9k1qOyisMOuZcsliB1BYwfeNfQ0u7aWAXwZM+LErbaPrIwOZT5GB+DWoFB7RRRQFZ3txbY2BlUtqymI0z23RSZI0zMsnlNaKuL1oMpVgCrAgg8wdCPhQYLsjgLtq+gZNHPfKVIMILbpLCZWS6AadelfQKznYq0RbuFmzMtxrIJ3yWjlQfzE+bGtHQFFFFAv7QH+rXiATFtjABJMCdANSfIV84uYW6LourbYo91lBGv5wwnxzDad+mtfV6yvB8EVx19CQbVo95aWPYa4qg8+QDBegdh0oNVSpsGt18QricwRD+pBMemYv8TTK4DBgweRiY91QYXClWZ2bMzBQTGUQswANebNrPOgoXuzVls58QLkmZ2mNp2EKBG0CvD2Ysa6NrE+I8tAPSKdUUCcdmrGnhOgAiTGgAGnXwjXcxU17gdlgoZScihV1OgEx95plRQKU7PWBACkQQRqdCABPrAHwq1w3htuwCtoEAmYkn4SdKuUUBRRRQFFFFAUUUUBRRRQFFFFAUUUUGd7W+3gv73b+5q0VZ3tZ7eC/vSfca0VAUUUUBRRRQIuyI+jvf3i9/NT2kfZL83d/vF3+anlAUUUUBSPh3/HYn9W3/KKeUi4b/x2K9Lf8ooHtFFFAUUUUBRRRQFFFFAUUUUBRRRQFFFFAVy50rqubm1ArTiDnUgRlB57nXf3iuzj36AfE+u3u+6qOIxKosuY2XWSTM6AdZGkA+nWC/xNwYGHuQQIJOGtzoPqveVgJj2hNA2biBG8fMdP8Pxyrz+kW8vnvp5+vpI6a0RxNRmzTbZRnIeR4T9YEZlI81JiIjUTG2K2OS9B2+huHoBoFLDbfTSOewU+02NYvhNBIvqee/IfM/jWnqcQYmIH+kac+pFZXj2JBfD+C8ct5ZmzfWdDoMyiT5CdtOdN7eNEqrI6s85cyFMxAkgZlAJgEwRJyt7gZtxBxuAPXSBOvPpOn4J/SZGhABjr+P8ATTrUEHkdZ6bTBOkiIn4abjWnxByoBVQzFlVQZWSzAJJg5RJnblOukgyHFCdh946R85/w5x6OKHTQAc5Ppprz1G/+NKLeBxJ+um2q9zcMaARnN0KdJE+ddnheKaS7qAeVtFDeeru6e6Koi7J8QPd3IjW9cb3SOUzv94p8cY28Df8A35/iKw/CMHdtWL1y2zutq7dkMEhlUwxkMpDaTqCJ2A5a4MSoO2/MayNiBHLr5GeVQWjjSCBHX05CZmNzQMeZ2+cc/wDL7jS3iBc92qMFNxwmeFfLoWkCeZQDXTxadKmTs8syzEnrN0n+K4wHwoLgxx08O8fWGhI0B+fwpBgOJ/1zEmN+7GpiPCtMbnZi2WzBj6GCPfEfKKT8P4Mn5biVVFAVLWitctjxLrGRpGo2M0GjXiRicvz3/H43FeniJH1eZG/u92s+4TSriGEbD5bgeELKjqSz5cxgMHY5vaIEbQx6VYV/DPQEmOgnaNJ3OhI+QoLg4kea9frA7V7/AEgfsjlz+PLlrt086U4Thl26FuXWMOoZUR+7CgiYJCZmImCc0GNhtVwcFO0vy/tnO231NaC2eIH7Hz/0/V+M8q6HENdvn+PP4VT/AKGaZzv+/wD/AB1w3C7gmLlzTYDuWB5ahraxHryHSgvnHbeE6+fr5coNBx/l8x7vfSLFY9sOQL+iswUXACgzEwqtmJALSAGDNJGw0BY4jEKiszHKFBn0G++/v9BQXRjv0fmOUz9345+jHjmCNunMxSJeKPOthxMk5XssRrsy580+SgiedStjCf7K9PTurkdD9Ub67RoetA5/LB0P4Ex6xH4mvGxwHIz00/zpUMY3/Jv/ALh2MmPcdNd9PdBiOIZSc63EH2mtOFGkSXy5VAkyWI8ooNDh7+adCI/ymioeHbHbfzPIc+fqKKC7XF3Y+ld14RQIuEYEXGa88kZitobQASGcRzYyJ+yF6mXa2wBAAAr23bCgBRAAAAHIDYUOwAJOgGpoMh2ksS94WjBSyxiBGZ9Quu0m2pP63Ka02HsIyqwEBgGABYDXXYGKymPuzh714ghnVrgkagFSEHkQgX307v8ACrh7vI5XLZyRndRmlMpgaaAP8R7gg7SWFD4TwjXEKDpvo2/Wp+0VlVtW8qqsX7UaADVgDyO6kjbnVDjOGdThc5//ADVYDMzQCDpLanWaZ9pB4Lf/AFrY+Jj/ABoPM3ry9IEabbb6a/M0v4yvgBgSjo40+zcBmdY0B9evVgQf9dNTO5ncQNgKocXGYBebXLa7AzLrm9N2P+1Uaaiq/ELTPbIQw2hBkjZgTqNdQCPfXOAtOuc3I8TZgASwAyqCNQPrBj76gz/B2jBYsnbvMUfm1XOHJ9GobU5QNACT/odDy1ifOhw0/wBRxQPO5igPXxVd4efowDEZQDtGxB18tjHWINB5xme6ZiZNvLdU85tkNA9Yj31oFaRIpRcAPhMgMCNdBryg+QHlVrgblsNZJ3NpD/CKC9NIOFf/AHDG/q2P5TVrhWBuoym6Qctpbeju2YiJYhhE6b+Zqtwof1/Gfq2P5TQWe1f/AAeI6i0xHqBI+YFRtaEHWd/Pc6/4Dntz2rjjt3Nhryb5rgs6b+JlUjToGPwrtzzjlz1mSN9Z956GqJuzdz6AITJtfRHzygZTsN0ynbnTSknA1i9fA9mLc+b+IH+HJTuoPJr2lOCwF1XUsywoYaFiWBJIkHTQn/fSGV+7lUt0BNAp7WuDh2tTDXz3S+U6lh5qoZh5qKocQsgKB1uWlOh9k3FB28id4qfF3e8xbCSBZthAdIz3TLbmJCKn7xoxS57eWcsjlplJ1ESTpmjnyoNCVneofyS39hf3RUXCcZ3tsORDahhrowMMNeUjTyiveIWrhyG2RKtmIJKgjKwgwDzIPuoOzg0P1fgSPurk4C3EFAw/S8UekzFccJw9xLeW64d8znMJ1Bcld9oUgR5VcJoE3ZfS0y/YuXLQ1nS27Kv8IHzorvsz+Yzfbd7v/cYv/wC6igb0UUUBSrtFcPclBvcYWvc3t/BA591MrtwKCxMAAknyFZDH8UBvW7LyrK927LgCVIITnEhXIiZAWYFBYxFkO9qyIOZwWInRLRzMJn2ZypH/AOzpWqpF2bsFi+IafpPDbnlaUnKR0zE5vTL0p7QI+03tYX+9W/uavO1TZUttMDvrIO4H51CNj5EftUdp/bwf96T+Vqg7RWmvt+TiRm0ElgFiGa4cpBYjMoUTEgnlQXLYEfHy/wANOcyNJiY3q2Fz4q2I0th7pkgwx8CjrsX/AHalvYW7ZWQWvqBrOUXNNfqgBp8oI5TUXZvEC5fxDAzC2k2IIAzmCCAQZY70GioryaKDK8JUfkt0nYYm9PoXKk+4En3VNwZgbFon7CDUyBIEzz6jeq/C8UUwt2ArFsTfWG2Mu3LmIBJkgAAnlUOB4JikVDba2UUAi24PI+yraEeHTxA7CaC/xC8RbYJ7TgKg5hnhVmJHOfLXqY0GGshEVBsoCj0AgUh4GhvP3rgqLZKrbO4fZmI+rAlV6gk7EVoaD2kHC/8Aj8Z+rY/lNPgayr3ymJx7Lo0YYD1YZfdvvyoJeMqqXbSeELcvm4TKjxd2wggmSSwUj03Eaz3b6qjEnKAC0jMYGxMRPMc+U7a1zhOBJdT6UuwkiM7qCVaM2jdVke6STrVfGcMuW7iSS+Gzhn3LplkqCB7S5okxMTM70DnguFKW5YQ7kuw6E8v2QAv7NMK4s3VYBlIYHUEGQffXU0HtUeLYpUTxEAZlmTyzCTHlU+OxItW2uEEhVLQNzHITSrA8N73M90sSWaVW5cCggkEQpEgRGo5ecAKOChnvkHV71zZQdvANSPFKqojarbsRzI0BEGdwPeI9T8xXlzgXc+LCrC/WsSQjb6pJhGkk9DzjeqzP3rLaTwsfbkEMigDMSOR10OpkjUjWgZ9mzNovyd2YctPZHuIWffTauLVsKAFEAAAAcgNhXdAUu/KCbV1tZXvNDyiYHwg++mNIeJY827oC22uK8LcCmWHLOq8wBo20xpJEEJuy7A4dIIIyJHL6i0VD2NYHDLEkAlATzyeE+moNFA+ooooFPaPEG3bDT9YACJEzoT1gAkLpJgTUuF4YndG3cVbgbxOG8YYnc66H4fCl3a4d53ViYFxi7GSpi3BXKQZDZyjCPsGltniT2DGdGE6KGVHPTwEFSTp7IQEmg1FvhqLohdRyAuPA8gJgD0FD4Nvq3bi/ut8cw299R8D4h39pbmUqGnLIykgc4kxz5mYnnXHFcXcBFqxk751ZgXDFEC6ZmAIJ8RUAAgmT0NAv7Q5g2DDlSfytIIBE+FuRJ++jj2P7jE2XYEqysNNly6tm6AhhrsCgmASQi4ncvtfw3eOX7l0u3hlACuoaUAERmBLAktIXddy67S4iETFIQ6W0uZhtpAYsDyIFsiD1iRQaKzdDKGUyDUOI4dacy9tWb7RAn470i7DX7htkOAFIW7bAJOVLhaEJO5GTNsIzgbAVp6BbZ4SEbMj3RMyrO7rr5OTB6cvKr1tIEEk+ZiT8IHwrsmstx7HX71pzhMndKDmuMSO8ggMEykHKozEtIkrlHM0C3D3wMKzAhu7x10XACJCXLr2mPuW4T7q3SRGm1fLeGYdrVruLtxxYvM9xUVERcruWKEhSQwLQVBDDkNJrVcKxFyzcRS5uWbhAXNqUYjQhh7Sk6aiZMzvQaO7hFYyRDbZgSp+I1jyqC9g3MAXmA56JqOkgAj1FXqKDlFAEAQKzmFsq+MxyOJDJZBHkUPw9atdpMW9vJAbIQ5bLOZmVcyoI1lgHAgjUL6HD8INy6XxLILi4hULYe0GQIFH10zZ7gJJ1KEGA0CYAa3gHGB4kdvZZ4On0iq0d6kbqd2H1TJ9kg1pRrXzziuLtPh2BVpUh1UZlOZIICEQyNEryOvnWh4JimtOLDtca235m5cRlI623JABPNTzAIOo1Bs/DgCWts1ssZbJlhj1KsCJ6kQT1rnC4O6Gm5fa4BsMqp8Su/pptzq/RQQYkI4Nt4IdSCvVTofvrOcB4yqvcss2YrcKBxqLsKDmUgQX5OiknMpIGppPx7EXExt5b7FLBFo2h7S3JXKwuAQ2VWXRVnVyWDeEU3TEW3ULcyZWAyglGVxyKkjKw8xqPI0GpRwRIMg1DiMIrkHUMNAy6MPfzHkZHlSDhuLbD3BbuMTZuFRbZplLh+qzHcNsCTOYQZmtPQUi91Bqvej9HKrfAkKfWR6V7h7zufYKJE+KJJ6QDpHzq5RQeUn4NZBd3bVpYHyh2X7lHxPWmHEcalm1cu3DCW1Z2PQKJNZTAXr7OcWLTWu8VSbDJdJJjVi6jKrEZRlgjwjUHYNdZwyqWKiC5zNHMxE+sAfCvaqcG4mt+3mAZSCVZWVlKsNxB3HMEaEEUUDCvGnlvXtcvMab/ABoMv2lxRNi5bvqouKBdtkTDwRqs6hlYiRr7SmdYBwJwbbqFDO1y6seyR42DmYlQDInfYVNxHCjHYZ0ZV76050Owu2zI9EdSPVLhB50g4MzpcvXrHsqM5tkQXtkLccDTRwzMIiJYjlVDbD8MuqRZa7lbL9GxS26sF3AICurAcpGmoO8NsNhRhluXbjtcuNlkxExoltASYGZjAJOrnWpeJr3lkXLfiZYvWyOZAkAfrKSvoxryxcF+4rqZtW4K/pORv6Kp9JY81qCnewLIAxP0lw+M8u9GtsjyBHd+YKzSLtBbD2nFglbV5Mt/SVtm4uXkZzZXMqOgmJBGs49bY4e4LftQCIgHQgys6ZtNJ0mJrGP26wlrCuDaYKFI7srcUsxAJE5WUklwWOedSd6DZ8D4YmHsrbQloEl2MlzEZj7gNtAAAKYVnOy/Fl7nJcuJNs5ZzAgiJEEaRuB5AVYx3FczG1aBd9iq6H9o/wBkvVm1I9kExQecTuG+4w6EgHW4RytzB16sQVX0ZvqibGPtLltYdAAr6FRoBaSCwjofCn7dT8LwPdKcxzOxzOwEAmIgDkoACgdBzMmocI+Z7t4+ys21/VSc58iXzDzFtaBJ2lyZwrDw3bvdzAIR1t5hdI6A+BuqtrtS3h1wriLauSLaPLAz4W8SgEztnDGdZCk6RJuccYm9btgFmFtmKdXvNoJgxCo++gGtPsHwUCw1u4c7vBuPAlmAAU7fVCqBP2ZOs0DUV7SjguNMtYuH6S3/ABLpB+Y+InWam4vxi3h0Z3OijlJkxMAAEs3kATQLe21+bPcLGe6VUb+HxAKRGzF8oHMat9Q06vYG26hWRSF9nT2Y2jp7qS8E4Pca6cVi4N0mbdsbWVghR5vlLSdgXeN5rR0Hz1szYi5bdRdyMxtt/aBZtrEkxdjvD7RDRs01e7tu7NtTmttMJqYK6zbMZg6ETkIzKVOjb1WQf1o3AYDXDaP/APRMy/xMnwFPuO4UPZLpC3LgVRoSGZoCyAQQVJkOCCsTsCDRd4DxIXrKEspuZFLhSCJI1K9VJmCNDTKlV3gduF7ubbKAAy+QjUe4SRBI0mK4OLv2fztvvV+3bjN710+UAfOoOMfYR8ZZDIrAWbwOYAxma1Gh65G+FJeN9n+5V2RQ9hiWuWm1E82A5H9IEHrOppjg+JW7uLzhgAlop4vDJJUiJ32caeVNeOPFhz5fLc/IGgwuGxdq81rM2ZQuXubrAHx5Zi4fDcYIHiSreKR1rZdn8cWD2nLF7JAllKl0IlHII5gFSRoWRo0rIXeGrOHyjIwiSCsk92SBoIHiVZO5B5zTXhVu/YvXXW2t5ctu03d5bZGXNckJtMXh4R5amqNjRSm12isk5XJtN9m6pQ/E6fOmdq6GEqQR1BBHyqBf2iUNZCsAQ9yypBEgg3VkEdCJqh2jwFtLRNte7PVCU6KPZ82FedqeKqlzDWYzM10ORIAVEBbMxOgGYKPU1BxriHehVTLuJAu2J0dG0l+iEe+ga8CBysCWIDaZixMQObawd6K64GDkMrlljpKnkOakj/aigZ1HfuZVLHkJ0qSocWJRvSgzvD+Ig40kIyJfSDmKR3tv9VjqUMH9QVSvB8LjmZUZ7bLmyKUBAYmSMxAIztckTpmSu+KGLfegmbTrcBIn2CQx0O2TMf2o56tuOx9Bd5ZspJ+zcGg9S4t1RT7P48jDm0q5biXWs20OuUHxW5jkts6/qVFw7F3rKmxbW1Fp2tgsWk6ypIUblWU++uOzVwNjLrxCvbHd8pCnKzftQuvQCrePOTE3NgrIlz9ZhKEfuIBvPi26wU+K9osTatsclliSEWGcHM0hYBUg9YnlFZfgPCFulWuoAq23w8qcwe6QWZ465WEaageQqXit84nFC2gkL4BHi1J1OnTX92QeQ0n5KtoBRohCqxicjDVLvoG9ryc6wNaFPBVVHPf4Zi5EMEAGYyYKnMAyFUYnXdhOtabC8UyKFtYN1QbBTYUfAPSvEWmu2zsl5JmZ0boTMgSA0yPqHY15wXH3XkXMnhENurg6brqIgnURy9wM8d2kdEb+rXlY+FJ7pgXJyrs86kjlXg4mi2Rat27xIUABlKSBrLOwgzqTEk6wDULeO+EgEW1zkeHVmlVGjbwWMbeJau5RJjfqJ0356ifd7tKgqdl7chsVeYNdv+PwhiqIYyopj7IWTpJHlWg/Kk18Q0GY8oA3NZtuGW80289uZJCXbqLJ1nKjxqT05RWR4pZe5ijZtXcRkYpZIa9dYSdbrEFtYWBG2p0GlUT2+KIWN5GAxN92vk5iMlhR3aLIBk5QCB1ZtRJIZYXj2Ga4neF8yw1wm3cPi0ZLYAXwLs5UwSQszrU2K4Tbwtk91ZUZisIsBjdAARlMHxbZpkQuuxmDCLaQLbfI5jN3m2ZmMMSCCbZJB8BjYgTFBqV7S4eJLso6slxRz5lY5H4V7d7TYQKT+UWjHIOCZ6QNZ8qRngVvdMyGYkGOeg8QMGY0nWJml+M4Y9tQ6XboOdQ0xd0Zgh0I13nloN6CXKUwzXXBVgwvsDuMhDCQNZy21HPnWk4S3fd3c/sragW/03jKXH6IEqp55mO0Gsxi0xC5cyd9aBlxbEM6xI0JVGGaJUMJBI56ssD2wz6LYu8/CVtKQFifCLxaBImF023oNcWAiTvoPOq/Ecatm2zuQAATrWW4l2rttbzG1dFy06uAbV2ND4iGKDTIWBbYTXZt3LzC7ivCqmUtclgiC55sNxEgETrAIgr8JvYNrBxWJAQ4g96bjqV8JACDONvCFlZ0JIiuMebBUJhbrsGkZRnKgeyx2EeEvr1pr3QgsjFOUpoCdjMyre8QNPcpOGYYggKhHdK3gJswSxloUMrEzzUachzog4pevoq5kzw6gRBMlsoGmUDVhyp9wzipspGItXEcks75SyFjqYI5DYDkABSqzxC3bxFvvy6rlZk74W0zXNB7eYKYWSA2UmQRMGtNa43abZgfRrbfJXJoO7GPw98ZQ9t5+qYJ/dOvypD2ltYXDgEA27rkKvd3DZ1O2vsgaE7bA1U4vjrJxV7vVVraWEYApBDljLEwHmMgC7kkAamlmAwBBFx7t22xDQLkjIjEfRw66nYkE77SBpAz4cEtfSDiVlrzqouM/dnMV5DWQszpXOPx9y5cQstu6iQS1sMATDADxb+0TpOwri3iruyXLF0iToQGMROxgk9fKrK8XIAFy0yNEZozLz+sDr5ffVDjsm6lHyqV8cEEAGcoO3oaK77M3g9tmVs0vroVggARBA9ffz3oqB1UOLWUYDeD5fOpqKDO3MOxWMjmQQQcw8onp/lOm9U763LmASxlbvihkGZAtHfQjViqgfrTrBrVX7yopZiAqgsSdgBqTVXhlo+K44h7kGD9VR7Ce4an9JmoEODRhirLLacIA6TlIABAI5CAIFc9vsSbIt3lBJIuWdBOrgMD5kd2wA5lo0mtPjcWtpC7mAPeTOgAHMkwAPOsM+PHEMXatsGtIAzKjlAzqpBZhlYggnKBGoykyIghx2O4Y6Ww7r43B1g6T001GgAPMKDpOr/E2CxHhMQZ3Ppy13O871o1EDSvaDH2MM8wFfMq8wfHa5CToLtvNAkkldDJ1XjHYUle91RkEhshiAJ10kjL8NuoOzpdxXxlLP8AzDLf9NILfE5V/aNBnuz4drWa7bdLlxi7qQw3GgnyXKo5+tNlRtfDqf0THkBoPMz5meVPKKDO4m6UDMVaFGYnxRA1P4+VZPsdYNy6bzKTDGMswXYksdIg/V94O8Vre3OKKYVlUwz+ET8T7tI99V+FYI4bB2MOkq94hM3NZUszfrLbQgfpAVRDh3Ny4XyPltlkTwmGbQXH0Gok5QeUPyNcfkjNdvOoMkrbJyyGVVkhlM5tXI1HLTXfXYeyqKqKIVQFA6AaAUv4dfC2Gut7JNy6Y18JYkevhioM/aW5aIARlGojK7W9QOYl7XvzrpEijjKv3F1cjo4Rm1A0ZQSpDDwkTHOddRNaf+lrMSbiLqQQzBSCJkEHmMrfA1zd4pah5YEIAWI1ADEr96melApVsyk5dInQHaJ5akERtygbaVVx3Ci+qqwbTxgGdtQddZE9TpA3Jp1gMfZt2kQ3rbZFC5sw1gATvVmzxO0xYB1lRJ1Gw3PoJEmgzKM8G3fssQ4jMFkNIiGAEg6zOnyqzwsnu08LNChG0Mypg+fLblr6VocLjEuZshkKYJG0wD9xFUTYJGItK2Unxofs5xIP/cVjQVbCMJBU/Z+7aRp6gQYGlQlW/KPZaDaOoHRwfdIMfjWX8gvH2MR4FJWNtgBExMgjUz/lU+FwN4XA1y8GULEazJEE9N/uqiC/aJkFM0wIbWddDqPPff30o7RYS3+T3c1kGUefAkDwwPh1FNLHDsTlypiQcvgPOIXbbfVTr0FRcW4dfFp2e9my2nUjXxAqBqIiZH42oMn2Y4BZfVsMjhUtZZRTlaJJGhgkrM+QrWpgCNV71R9kXLq8jOgaN+Xp6Hz/ANPmzWHbqwHuCgj761NQZq7hGI0e7EfW+k+Tht5G9VGwDKSQgP7HdHz8VrL5cj762FFAm7N28qP4XE3CSGg/VXY5VJHmRPnRTmigKKivX1WMzATtJia97wESpB6a6UFHFHvbotD2Ei5c8zvbT4jOfJVGzUypfw4LbTxOCxfxttmuMRI+5QOQAHKr2agw/ajiAu3ntd4qi2pyyy+0PzjMmrFYOQsBCjN1JU7I8MZ8Q126BNhoBgxmZBlCk9Ldwlhr4mUT4DLHHdl7N6/3q3mXxZ2RSCM+2dZ/NtDEEjfNWiwWFS2gS2oVBsFED8TQS3LgUSSABuTpXNq+reywPoQd9qh4mqG0wuGFIg6A7mIggzJ0iOdIcJYwyFL/AHjgSwUtrny5gToJPOJ92+oaU3RMSJiY8uvpVXCWibj3SQQwVbcGfABM+pYnbkFpLnwqC6VusxugAx4joeXh6uJnTUzzqsmFwogC+58uYJOzGIA5ZT0HQUGtN0AxIn166CucViFtozuYVVLMegAk/KktvgFtxmW7c1BAMiYLZjBIkaiq/HcIMPh7zBiS4UDNqoKy2oAkrAMqNSBAoMbxS7cxUXTfObvIRZDW0JaSpUbhUtnNrqD619BxVws2CYjKWuyR0Jw94ke6spYVMYwFuyy3CSWuOi2zbAZRdGgVjmtuQAyz4pmNa2PFPzuF/wCu3/gvUFnid4pZuMN1RiPWNPnUGKtrbwzKVzKlogrMZgFiJ5TVHEYy/wCJWsd4MzAbgEBxlOgO6kH9k1zd4tiMp/q7T4gIDn7USMvQLOvOgqJisOWCnDtmZshMgCXCq5nPO13UneOZAro4vDWTdtiy0kwQhnMFJg+JhEGdqYYviF5HcCyXUHwkZhp3ebkpmWGXTr6TEeLXyNMOymdJznTMBrC6GJPp12oFjY/Cgkth3GUMixrK5czCM8DXMI9NejG/esWXyGy0sgXkRDwChJaB7KjpoADtVy7jrua2q2iA2Qsx+rJ8Q23A++mlAj4TxO1Kpbs3E7zx+IACSoaScxkkZTpJ115xJxkKrZnnI1t0aNyV+kXy2FzenFLuOoO6zEAi2y3DOoyg+P8AgLUCPFtghZCZnK2w1wBQ0nPO7FY1LEAE6yJmpbGCwd1sqszGDpBEAamfBpGaNdfeKff0da/5aa/or69Otd2sHbUyqKpOkhQDHu9KBPwziOFsqVS4xBOYyrkiV5+GQMqzJ5CSedTcU4hbuYW8yMCoBUnUDlO8daYLgLYMi2gO3srtEdOhI99ZLtraBZba5wq5LpSyGBZixXMwQSQuQRykjygL/wD6c2suCt+cH+FQfmDTjH3LiEMGXLmRSpUz4mC6Nm09qduVZvsUwS9cto7lWDuVcvIYOBmAbUZs/oYrS8WaFUxMXLeg3PiG33+6gvUUk4rwx7l0XEvZCFACyYJBbUgdM2nz2FLbWExLMwbFJnQyCCTGhUNlEAc9PwQ1tFUOGoQbgzhgGAj7ByqSPiZ/a+BQV+0Xc5B3zMIDMAu5gCY0PUDl7Uc6qCzhrOdGuMpYLmB1yjUjULAG8zp131vcdcgLFpbhJgBhI9NtJE67CKoXbjMQ5sIS1sM+a0xbNKjKTPRttfZNBWxRwhtrZz3ci5iSs6AwxLErIiVMjXz3qOxgsISVD3DmLAFRAIMmBC+IjXUDbyAhpwy0js6vYtgKND3eWQSw2bWCANPWmJ4bZ/5Vv9xes9OutBRHZy1My+5O67kAH6vQCmHD8EtlAiTlExMczPICrNFBW4iYtt4Q22hEjfc+Q391I8PeDC2LuHVYuEfm2IUG3nzLpzaB6kjcVpa8igS8MsW7o8VlBop0WBJ3GusjKD6MKvnhdnX6NNTJ0Gp61cooOLNoKAqiANAKjxmES6hS4oZTuD+N/Op6X8WvXVC9yuYz4hpt6n8ab9Q84TwW1h57oHUAaktAHITrEkn/AGEecV/O4X/rN/4L1RYXGXyr57UFR4dfa1PL0jnr76gxGLxAtK4slrneTk08KgxEnmVzeL9L3UAcBigWyXVhnZtddCwyj2NITMNOZHSpbuFxP0ZR1kIqvmJ1PMjwRPnA3qH+lsRBjDTAOxO4G0ET7/dvRb4jiZ1sEjMQOWmkEnnJkabUHD4HG6EXkkKw12JJEGBb5Aesk8jVx7GJ7sRcTvMzEkgZYk5R7MxETsd9aucNvO9sNcTIx3XePkKtUCMYbGR+dtz6abLt4dyc/wAF86drXtFAVxetBlKnZgQfQiKTnjpQnvUPtFQU1GjZdZgzMn0Huo/+pbcE93d0EnwgxueR6KTQXuDXi1lC3tAZH/XQlH/iU1dpFhOM2lYIEuA3HJE5SJLEMdGgCVY+c6TNTXO0CBmXJcOUkEgLGhCnXN1O29A3rIdsrzWrq3Flg1v6S2JlxbcBFBBES98Fp0IXUgTTQ9prXR9p2HOY0mQfCdOXOKvYjB2sQiG5bV1gMuYbSOXQwaDPdjsQb1xnZTbCJCWyS5UO3jBeSDDWtApIE6HkNDxRoVD0u2x+84X7mNd4Hh9u0CLaxO+pJMbakkx5eZro4K3n7zu0z/byrm6e1E7UFTiHA7V5s9wGSoXQxoCSI5jVjUI7M2f0twRqBtPQeZMU5ooKnDeHJZUqkwTOpnkBv6Ab15VyigKKKKAooooCiiigKKKKAooooClfHlcpCXVtTKknTfbX4/GeWrSqfEMAt2A+w5aag7gzyNAsx7XMxNvEW7dsKhAMabgEyNiR15VG3DsU8MMQNAcsHTNAgmFAIzA7jmatvwNSAouXQMqpEoZVZgHMhJ9oz1mmWEsBFyjqT72JY/MmgUrgcVmBN0Hry0kzAy6aevTzp2K9ooCiiigKKKKBQrYk94SFEAC2BBkyZJ16REx7uUKXMYBqikgDXwydCTpniZgdDHKntFAjvXcUoGW2HPdW5BKD6STn+sOUeW0c6hN7GKSRZQjWAMokz7Xt6Hr6+WuiooFN69iRbDLaQuc0rMRuV+trI09SNhNVb2Ixvii2uoIER4YNwA6trIFsx+lFaCigU4HE4guBdtAKQZYHYiI+sd9eXTWm1FFAUUUUBRRRQ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124" name="AutoShape 4" descr="data:image/jpeg;base64,/9j/4AAQSkZJRgABAQAAAQABAAD/2wCEAAkGBxQTEhUUEhQWFhUXFxoWGBgYGRYXHhkbHRweHBscHhwcHSkgHB8lHBoYIjEiJSkrLi4vGCAzODMsNygtLisBCgoKDQ0NDgwMDisZFBk3KyssKysrKysrKysrKysrKysrKysrLCsrKysrKysrKysrKysrKysrKysrKysrKysrK//AABEIAM0A9gMBIgACEQEDEQH/xAAbAAACAwEBAQAAAAAAAAAAAAAABQMEBgIBB//EAEoQAAIBAgQDBQQFCAgFAwUAAAECEQADBBIhMQVBUQYTImFxMoGRoSNCUrHwFDNicoKSorIVJEN0wdHh8TRTc5OzB8LjFjVEY4P/xAAVAQEBAAAAAAAAAAAAAAAAAAAAAf/EABQRAQAAAAAAAAAAAAAAAAAAAAD/2gAMAwEAAhEDEQA/APuNFFFAUUUUBRRRQJMd2lt2rj2jbvMyAFsqSIIkHfUb6+RpngcWLttLighXUMMwgwdRI5Vh+NcVu2XuMCzd6binxKoUI7osDuzOkc+VarswT+TqCxbKWQExOVWIXYdAKBtRRRQFU+LcSTD2zduBsoIByidzE+Q11J0FXKQds8Qy2IUwDmzaAmFRngToJKjWgs8N4/bvXO7VbgbLn8SiImNwTE8p3g9KbVhuy3HbmIxBcyozCyynKZAS5cVgQBBnSK3NAUUUUHF24FUsdgCTudB5Dek2E7WYW4yKlyTcOVdDqf8ACmPFr7JZd1jMFJEiQD1I518/w/GbivZtISWw5ceO2mVgqsp1V8wJjSRpOtB9JdoBME+Q3qHDYsOSIZWESrCDBmD6GD8DU9L1vKty87kAKEBJ5KASD6SzfOgY0VBbxaEBgwgiQZFH5YmYrnXMACRI2JgfEignoqH8pT7S/EV6cQojxDXbUa+nWgloqsOIWyxXOuYAkiRyAJ+RB99SWcQrFgpBKkBo5EgH7iKCWiiigKKKKAooooCiiigKKKKAooooPn/F8LcuX2tAQUN15bLDBmLqZLCBDH91o9k1qOyisMOuZcsliB1BYwfeNfQ0u7aWAXwZM+LErbaPrIwOZT5GB+DWoFB7RRRQFZ3txbY2BlUtqymI0z23RSZI0zMsnlNaKuL1oMpVgCrAgg8wdCPhQYLsjgLtq+gZNHPfKVIMILbpLCZWS6AadelfQKznYq0RbuFmzMtxrIJ3yWjlQfzE+bGtHQFFFFAv7QH+rXiATFtjABJMCdANSfIV84uYW6LourbYo91lBGv5wwnxzDad+mtfV6yvB8EVx19CQbVo95aWPYa4qg8+QDBegdh0oNVSpsGt18QricwRD+pBMemYv8TTK4DBgweRiY91QYXClWZ2bMzBQTGUQswANebNrPOgoXuzVls58QLkmZ2mNp2EKBG0CvD2Ysa6NrE+I8tAPSKdUUCcdmrGnhOgAiTGgAGnXwjXcxU17gdlgoZScihV1OgEx95plRQKU7PWBACkQQRqdCABPrAHwq1w3htuwCtoEAmYkn4SdKuUUBRRRQFFFFAUUUUBRRRQFFFFAUUUUGd7W+3gv73b+5q0VZ3tZ7eC/vSfca0VAUUUUBRRRQIuyI+jvf3i9/NT2kfZL83d/vF3+anlAUUUUBSPh3/HYn9W3/KKeUi4b/x2K9Lf8ooHtFFFAUUUUBRRRQFFFFAUUUUBRRRQFFFFAVy50rqubm1ArTiDnUgRlB57nXf3iuzj36AfE+u3u+6qOIxKosuY2XWSTM6AdZGkA+nWC/xNwYGHuQQIJOGtzoPqveVgJj2hNA2biBG8fMdP8Pxyrz+kW8vnvp5+vpI6a0RxNRmzTbZRnIeR4T9YEZlI81JiIjUTG2K2OS9B2+huHoBoFLDbfTSOewU+02NYvhNBIvqee/IfM/jWnqcQYmIH+kac+pFZXj2JBfD+C8ct5ZmzfWdDoMyiT5CdtOdN7eNEqrI6s85cyFMxAkgZlAJgEwRJyt7gZtxBxuAPXSBOvPpOn4J/SZGhABjr+P8ATTrUEHkdZ6bTBOkiIn4abjWnxByoBVQzFlVQZWSzAJJg5RJnblOukgyHFCdh946R85/w5x6OKHTQAc5Ppprz1G/+NKLeBxJ+um2q9zcMaARnN0KdJE+ddnheKaS7qAeVtFDeeru6e6Koi7J8QPd3IjW9cb3SOUzv94p8cY28Df8A35/iKw/CMHdtWL1y2zutq7dkMEhlUwxkMpDaTqCJ2A5a4MSoO2/MayNiBHLr5GeVQWjjSCBHX05CZmNzQMeZ2+cc/wDL7jS3iBc92qMFNxwmeFfLoWkCeZQDXTxadKmTs8syzEnrN0n+K4wHwoLgxx08O8fWGhI0B+fwpBgOJ/1zEmN+7GpiPCtMbnZi2WzBj6GCPfEfKKT8P4Mn5biVVFAVLWitctjxLrGRpGo2M0GjXiRicvz3/H43FeniJH1eZG/u92s+4TSriGEbD5bgeELKjqSz5cxgMHY5vaIEbQx6VYV/DPQEmOgnaNJ3OhI+QoLg4kea9frA7V7/AEgfsjlz+PLlrt086U4Thl26FuXWMOoZUR+7CgiYJCZmImCc0GNhtVwcFO0vy/tnO231NaC2eIH7Hz/0/V+M8q6HENdvn+PP4VT/AKGaZzv+/wD/AB1w3C7gmLlzTYDuWB5ahraxHryHSgvnHbeE6+fr5coNBx/l8x7vfSLFY9sOQL+iswUXACgzEwqtmJALSAGDNJGw0BY4jEKiszHKFBn0G++/v9BQXRjv0fmOUz9345+jHjmCNunMxSJeKPOthxMk5XssRrsy580+SgiedStjCf7K9PTurkdD9Ub67RoetA5/LB0P4Ex6xH4mvGxwHIz00/zpUMY3/Jv/ALh2MmPcdNd9PdBiOIZSc63EH2mtOFGkSXy5VAkyWI8ooNDh7+adCI/ymioeHbHbfzPIc+fqKKC7XF3Y+ld14RQIuEYEXGa88kZitobQASGcRzYyJ+yF6mXa2wBAAAr23bCgBRAAAAHIDYUOwAJOgGpoMh2ksS94WjBSyxiBGZ9Quu0m2pP63Ka02HsIyqwEBgGABYDXXYGKymPuzh714ghnVrgkagFSEHkQgX307v8ACrh7vI5XLZyRndRmlMpgaaAP8R7gg7SWFD4TwjXEKDpvo2/Wp+0VlVtW8qqsX7UaADVgDyO6kjbnVDjOGdThc5//ADVYDMzQCDpLanWaZ9pB4Lf/AFrY+Jj/ABoPM3ry9IEabbb6a/M0v4yvgBgSjo40+zcBmdY0B9evVgQf9dNTO5ncQNgKocXGYBebXLa7AzLrm9N2P+1Uaaiq/ELTPbIQw2hBkjZgTqNdQCPfXOAtOuc3I8TZgASwAyqCNQPrBj76gz/B2jBYsnbvMUfm1XOHJ9GobU5QNACT/odDy1ifOhw0/wBRxQPO5igPXxVd4efowDEZQDtGxB18tjHWINB5xme6ZiZNvLdU85tkNA9Yj31oFaRIpRcAPhMgMCNdBryg+QHlVrgblsNZJ3NpD/CKC9NIOFf/AHDG/q2P5TVrhWBuoym6Qctpbeju2YiJYhhE6b+Zqtwof1/Gfq2P5TQWe1f/AAeI6i0xHqBI+YFRtaEHWd/Pc6/4Dntz2rjjt3Nhryb5rgs6b+JlUjToGPwrtzzjlz1mSN9Z956GqJuzdz6AITJtfRHzygZTsN0ynbnTSknA1i9fA9mLc+b+IH+HJTuoPJr2lOCwF1XUsywoYaFiWBJIkHTQn/fSGV+7lUt0BNAp7WuDh2tTDXz3S+U6lh5qoZh5qKocQsgKB1uWlOh9k3FB28id4qfF3e8xbCSBZthAdIz3TLbmJCKn7xoxS57eWcsjlplJ1ESTpmjnyoNCVneofyS39hf3RUXCcZ3tsORDahhrowMMNeUjTyiveIWrhyG2RKtmIJKgjKwgwDzIPuoOzg0P1fgSPurk4C3EFAw/S8UekzFccJw9xLeW64d8znMJ1Bcld9oUgR5VcJoE3ZfS0y/YuXLQ1nS27Kv8IHzorvsz+Yzfbd7v/cYv/wC6igb0UUUBSrtFcPclBvcYWvc3t/BA591MrtwKCxMAAknyFZDH8UBvW7LyrK927LgCVIITnEhXIiZAWYFBYxFkO9qyIOZwWInRLRzMJn2ZypH/AOzpWqpF2bsFi+IafpPDbnlaUnKR0zE5vTL0p7QI+03tYX+9W/uavO1TZUttMDvrIO4H51CNj5EftUdp/bwf96T+Vqg7RWmvt+TiRm0ElgFiGa4cpBYjMoUTEgnlQXLYEfHy/wANOcyNJiY3q2Fz4q2I0th7pkgwx8CjrsX/AHalvYW7ZWQWvqBrOUXNNfqgBp8oI5TUXZvEC5fxDAzC2k2IIAzmCCAQZY70GioryaKDK8JUfkt0nYYm9PoXKk+4En3VNwZgbFon7CDUyBIEzz6jeq/C8UUwt2ArFsTfWG2Mu3LmIBJkgAAnlUOB4JikVDba2UUAi24PI+yraEeHTxA7CaC/xC8RbYJ7TgKg5hnhVmJHOfLXqY0GGshEVBsoCj0AgUh4GhvP3rgqLZKrbO4fZmI+rAlV6gk7EVoaD2kHC/8Aj8Z+rY/lNPgayr3ymJx7Lo0YYD1YZfdvvyoJeMqqXbSeELcvm4TKjxd2wggmSSwUj03Eaz3b6qjEnKAC0jMYGxMRPMc+U7a1zhOBJdT6UuwkiM7qCVaM2jdVke6STrVfGcMuW7iSS+Gzhn3LplkqCB7S5okxMTM70DnguFKW5YQ7kuw6E8v2QAv7NMK4s3VYBlIYHUEGQffXU0HtUeLYpUTxEAZlmTyzCTHlU+OxItW2uEEhVLQNzHITSrA8N73M90sSWaVW5cCggkEQpEgRGo5ecAKOChnvkHV71zZQdvANSPFKqojarbsRzI0BEGdwPeI9T8xXlzgXc+LCrC/WsSQjb6pJhGkk9DzjeqzP3rLaTwsfbkEMigDMSOR10OpkjUjWgZ9mzNovyd2YctPZHuIWffTauLVsKAFEAAAAcgNhXdAUu/KCbV1tZXvNDyiYHwg++mNIeJY827oC22uK8LcCmWHLOq8wBo20xpJEEJuy7A4dIIIyJHL6i0VD2NYHDLEkAlATzyeE+moNFA+ooooFPaPEG3bDT9YACJEzoT1gAkLpJgTUuF4YndG3cVbgbxOG8YYnc66H4fCl3a4d53ViYFxi7GSpi3BXKQZDZyjCPsGltniT2DGdGE6KGVHPTwEFSTp7IQEmg1FvhqLohdRyAuPA8gJgD0FD4Nvq3bi/ut8cw299R8D4h39pbmUqGnLIykgc4kxz5mYnnXHFcXcBFqxk751ZgXDFEC6ZmAIJ8RUAAgmT0NAv7Q5g2DDlSfytIIBE+FuRJ++jj2P7jE2XYEqysNNly6tm6AhhrsCgmASQi4ncvtfw3eOX7l0u3hlACuoaUAERmBLAktIXddy67S4iETFIQ6W0uZhtpAYsDyIFsiD1iRQaKzdDKGUyDUOI4dacy9tWb7RAn470i7DX7htkOAFIW7bAJOVLhaEJO5GTNsIzgbAVp6BbZ4SEbMj3RMyrO7rr5OTB6cvKr1tIEEk+ZiT8IHwrsmstx7HX71pzhMndKDmuMSO8ggMEykHKozEtIkrlHM0C3D3wMKzAhu7x10XACJCXLr2mPuW4T7q3SRGm1fLeGYdrVruLtxxYvM9xUVERcruWKEhSQwLQVBDDkNJrVcKxFyzcRS5uWbhAXNqUYjQhh7Sk6aiZMzvQaO7hFYyRDbZgSp+I1jyqC9g3MAXmA56JqOkgAj1FXqKDlFAEAQKzmFsq+MxyOJDJZBHkUPw9atdpMW9vJAbIQ5bLOZmVcyoI1lgHAgjUL6HD8INy6XxLILi4hULYe0GQIFH10zZ7gJJ1KEGA0CYAa3gHGB4kdvZZ4On0iq0d6kbqd2H1TJ9kg1pRrXzziuLtPh2BVpUh1UZlOZIICEQyNEryOvnWh4JimtOLDtca235m5cRlI623JABPNTzAIOo1Bs/DgCWts1ssZbJlhj1KsCJ6kQT1rnC4O6Gm5fa4BsMqp8Su/pptzq/RQQYkI4Nt4IdSCvVTofvrOcB4yqvcss2YrcKBxqLsKDmUgQX5OiknMpIGppPx7EXExt5b7FLBFo2h7S3JXKwuAQ2VWXRVnVyWDeEU3TEW3ULcyZWAyglGVxyKkjKw8xqPI0GpRwRIMg1DiMIrkHUMNAy6MPfzHkZHlSDhuLbD3BbuMTZuFRbZplLh+qzHcNsCTOYQZmtPQUi91Bqvej9HKrfAkKfWR6V7h7zufYKJE+KJJ6QDpHzq5RQeUn4NZBd3bVpYHyh2X7lHxPWmHEcalm1cu3DCW1Z2PQKJNZTAXr7OcWLTWu8VSbDJdJJjVi6jKrEZRlgjwjUHYNdZwyqWKiC5zNHMxE+sAfCvaqcG4mt+3mAZSCVZWVlKsNxB3HMEaEEUUDCvGnlvXtcvMab/ABoMv2lxRNi5bvqouKBdtkTDwRqs6hlYiRr7SmdYBwJwbbqFDO1y6seyR42DmYlQDInfYVNxHCjHYZ0ZV76050Owu2zI9EdSPVLhB50g4MzpcvXrHsqM5tkQXtkLccDTRwzMIiJYjlVDbD8MuqRZa7lbL9GxS26sF3AICurAcpGmoO8NsNhRhluXbjtcuNlkxExoltASYGZjAJOrnWpeJr3lkXLfiZYvWyOZAkAfrKSvoxryxcF+4rqZtW4K/pORv6Kp9JY81qCnewLIAxP0lw+M8u9GtsjyBHd+YKzSLtBbD2nFglbV5Mt/SVtm4uXkZzZXMqOgmJBGs49bY4e4LftQCIgHQgys6ZtNJ0mJrGP26wlrCuDaYKFI7srcUsxAJE5WUklwWOedSd6DZ8D4YmHsrbQloEl2MlzEZj7gNtAAAKYVnOy/Fl7nJcuJNs5ZzAgiJEEaRuB5AVYx3FczG1aBd9iq6H9o/wBkvVm1I9kExQecTuG+4w6EgHW4RytzB16sQVX0ZvqibGPtLltYdAAr6FRoBaSCwjofCn7dT8LwPdKcxzOxzOwEAmIgDkoACgdBzMmocI+Z7t4+ys21/VSc58iXzDzFtaBJ2lyZwrDw3bvdzAIR1t5hdI6A+BuqtrtS3h1wriLauSLaPLAz4W8SgEztnDGdZCk6RJuccYm9btgFmFtmKdXvNoJgxCo++gGtPsHwUCw1u4c7vBuPAlmAAU7fVCqBP2ZOs0DUV7SjguNMtYuH6S3/ABLpB+Y+InWam4vxi3h0Z3OijlJkxMAAEs3kATQLe21+bPcLGe6VUb+HxAKRGzF8oHMat9Q06vYG26hWRSF9nT2Y2jp7qS8E4Pca6cVi4N0mbdsbWVghR5vlLSdgXeN5rR0Hz1szYi5bdRdyMxtt/aBZtrEkxdjvD7RDRs01e7tu7NtTmttMJqYK6zbMZg6ETkIzKVOjb1WQf1o3AYDXDaP/APRMy/xMnwFPuO4UPZLpC3LgVRoSGZoCyAQQVJkOCCsTsCDRd4DxIXrKEspuZFLhSCJI1K9VJmCNDTKlV3gduF7ubbKAAy+QjUe4SRBI0mK4OLv2fztvvV+3bjN710+UAfOoOMfYR8ZZDIrAWbwOYAxma1Gh65G+FJeN9n+5V2RQ9hiWuWm1E82A5H9IEHrOppjg+JW7uLzhgAlop4vDJJUiJ32caeVNeOPFhz5fLc/IGgwuGxdq81rM2ZQuXubrAHx5Zi4fDcYIHiSreKR1rZdn8cWD2nLF7JAllKl0IlHII5gFSRoWRo0rIXeGrOHyjIwiSCsk92SBoIHiVZO5B5zTXhVu/YvXXW2t5ctu03d5bZGXNckJtMXh4R5amqNjRSm12isk5XJtN9m6pQ/E6fOmdq6GEqQR1BBHyqBf2iUNZCsAQ9yypBEgg3VkEdCJqh2jwFtLRNte7PVCU6KPZ82FedqeKqlzDWYzM10ORIAVEBbMxOgGYKPU1BxriHehVTLuJAu2J0dG0l+iEe+ga8CBysCWIDaZixMQObawd6K64GDkMrlljpKnkOakj/aigZ1HfuZVLHkJ0qSocWJRvSgzvD+Ig40kIyJfSDmKR3tv9VjqUMH9QVSvB8LjmZUZ7bLmyKUBAYmSMxAIztckTpmSu+KGLfegmbTrcBIn2CQx0O2TMf2o56tuOx9Bd5ZspJ+zcGg9S4t1RT7P48jDm0q5biXWs20OuUHxW5jkts6/qVFw7F3rKmxbW1Fp2tgsWk6ypIUblWU++uOzVwNjLrxCvbHd8pCnKzftQuvQCrePOTE3NgrIlz9ZhKEfuIBvPi26wU+K9osTatsclliSEWGcHM0hYBUg9YnlFZfgPCFulWuoAq23w8qcwe6QWZ465WEaageQqXit84nFC2gkL4BHi1J1OnTX92QeQ0n5KtoBRohCqxicjDVLvoG9ryc6wNaFPBVVHPf4Zi5EMEAGYyYKnMAyFUYnXdhOtabC8UyKFtYN1QbBTYUfAPSvEWmu2zsl5JmZ0boTMgSA0yPqHY15wXH3XkXMnhENurg6brqIgnURy9wM8d2kdEb+rXlY+FJ7pgXJyrs86kjlXg4mi2Rat27xIUABlKSBrLOwgzqTEk6wDULeO+EgEW1zkeHVmlVGjbwWMbeJau5RJjfqJ0356ifd7tKgqdl7chsVeYNdv+PwhiqIYyopj7IWTpJHlWg/Kk18Q0GY8oA3NZtuGW80289uZJCXbqLJ1nKjxqT05RWR4pZe5ijZtXcRkYpZIa9dYSdbrEFtYWBG2p0GlUT2+KIWN5GAxN92vk5iMlhR3aLIBk5QCB1ZtRJIZYXj2Ga4neF8yw1wm3cPi0ZLYAXwLs5UwSQszrU2K4Tbwtk91ZUZisIsBjdAARlMHxbZpkQuuxmDCLaQLbfI5jN3m2ZmMMSCCbZJB8BjYgTFBqV7S4eJLso6slxRz5lY5H4V7d7TYQKT+UWjHIOCZ6QNZ8qRngVvdMyGYkGOeg8QMGY0nWJml+M4Y9tQ6XboOdQ0xd0Zgh0I13nloN6CXKUwzXXBVgwvsDuMhDCQNZy21HPnWk4S3fd3c/sragW/03jKXH6IEqp55mO0Gsxi0xC5cyd9aBlxbEM6xI0JVGGaJUMJBI56ssD2wz6LYu8/CVtKQFifCLxaBImF023oNcWAiTvoPOq/Ecatm2zuQAATrWW4l2rttbzG1dFy06uAbV2ND4iGKDTIWBbYTXZt3LzC7ivCqmUtclgiC55sNxEgETrAIgr8JvYNrBxWJAQ4g96bjqV8JACDONvCFlZ0JIiuMebBUJhbrsGkZRnKgeyx2EeEvr1pr3QgsjFOUpoCdjMyre8QNPcpOGYYggKhHdK3gJswSxloUMrEzzUachzog4pevoq5kzw6gRBMlsoGmUDVhyp9wzipspGItXEcks75SyFjqYI5DYDkABSqzxC3bxFvvy6rlZk74W0zXNB7eYKYWSA2UmQRMGtNa43abZgfRrbfJXJoO7GPw98ZQ9t5+qYJ/dOvypD2ltYXDgEA27rkKvd3DZ1O2vsgaE7bA1U4vjrJxV7vVVraWEYApBDljLEwHmMgC7kkAamlmAwBBFx7t22xDQLkjIjEfRw66nYkE77SBpAz4cEtfSDiVlrzqouM/dnMV5DWQszpXOPx9y5cQstu6iQS1sMATDADxb+0TpOwri3iruyXLF0iToQGMROxgk9fKrK8XIAFy0yNEZozLz+sDr5ffVDjsm6lHyqV8cEEAGcoO3oaK77M3g9tmVs0vroVggARBA9ffz3oqB1UOLWUYDeD5fOpqKDO3MOxWMjmQQQcw8onp/lOm9U763LmASxlbvihkGZAtHfQjViqgfrTrBrVX7yopZiAqgsSdgBqTVXhlo+K44h7kGD9VR7Ce4an9JmoEODRhirLLacIA6TlIABAI5CAIFc9vsSbIt3lBJIuWdBOrgMD5kd2wA5lo0mtPjcWtpC7mAPeTOgAHMkwAPOsM+PHEMXatsGtIAzKjlAzqpBZhlYggnKBGoykyIghx2O4Y6Ww7r43B1g6T001GgAPMKDpOr/E2CxHhMQZ3Ppy13O871o1EDSvaDH2MM8wFfMq8wfHa5CToLtvNAkkldDJ1XjHYUle91RkEhshiAJ10kjL8NuoOzpdxXxlLP8AzDLf9NILfE5V/aNBnuz4drWa7bdLlxi7qQw3GgnyXKo5+tNlRtfDqf0THkBoPMz5meVPKKDO4m6UDMVaFGYnxRA1P4+VZPsdYNy6bzKTDGMswXYksdIg/V94O8Vre3OKKYVlUwz+ET8T7tI99V+FYI4bB2MOkq94hM3NZUszfrLbQgfpAVRDh3Ny4XyPltlkTwmGbQXH0Gok5QeUPyNcfkjNdvOoMkrbJyyGVVkhlM5tXI1HLTXfXYeyqKqKIVQFA6AaAUv4dfC2Gut7JNy6Y18JYkevhioM/aW5aIARlGojK7W9QOYl7XvzrpEijjKv3F1cjo4Rm1A0ZQSpDDwkTHOddRNaf+lrMSbiLqQQzBSCJkEHmMrfA1zd4pah5YEIAWI1ADEr96melApVsyk5dInQHaJ5akERtygbaVVx3Ci+qqwbTxgGdtQddZE9TpA3Jp1gMfZt2kQ3rbZFC5sw1gATvVmzxO0xYB1lRJ1Gw3PoJEmgzKM8G3fssQ4jMFkNIiGAEg6zOnyqzwsnu08LNChG0Mypg+fLblr6VocLjEuZshkKYJG0wD9xFUTYJGItK2Unxofs5xIP/cVjQVbCMJBU/Z+7aRp6gQYGlQlW/KPZaDaOoHRwfdIMfjWX8gvH2MR4FJWNtgBExMgjUz/lU+FwN4XA1y8GULEazJEE9N/uqiC/aJkFM0wIbWddDqPPff30o7RYS3+T3c1kGUefAkDwwPh1FNLHDsTlypiQcvgPOIXbbfVTr0FRcW4dfFp2e9my2nUjXxAqBqIiZH42oMn2Y4BZfVsMjhUtZZRTlaJJGhgkrM+QrWpgCNV71R9kXLq8jOgaN+Xp6Hz/ANPmzWHbqwHuCgj761NQZq7hGI0e7EfW+k+Tht5G9VGwDKSQgP7HdHz8VrL5cj762FFAm7N28qP4XE3CSGg/VXY5VJHmRPnRTmigKKivX1WMzATtJia97wESpB6a6UFHFHvbotD2Ei5c8zvbT4jOfJVGzUypfw4LbTxOCxfxttmuMRI+5QOQAHKr2agw/ajiAu3ntd4qi2pyyy+0PzjMmrFYOQsBCjN1JU7I8MZ8Q126BNhoBgxmZBlCk9Ldwlhr4mUT4DLHHdl7N6/3q3mXxZ2RSCM+2dZ/NtDEEjfNWiwWFS2gS2oVBsFED8TQS3LgUSSABuTpXNq+reywPoQd9qh4mqG0wuGFIg6A7mIggzJ0iOdIcJYwyFL/AHjgSwUtrny5gToJPOJ92+oaU3RMSJiY8uvpVXCWibj3SQQwVbcGfABM+pYnbkFpLnwqC6VusxugAx4joeXh6uJnTUzzqsmFwogC+58uYJOzGIA5ZT0HQUGtN0AxIn166CucViFtozuYVVLMegAk/KktvgFtxmW7c1BAMiYLZjBIkaiq/HcIMPh7zBiS4UDNqoKy2oAkrAMqNSBAoMbxS7cxUXTfObvIRZDW0JaSpUbhUtnNrqD619BxVws2CYjKWuyR0Jw94ke6spYVMYwFuyy3CSWuOi2zbAZRdGgVjmtuQAyz4pmNa2PFPzuF/wCu3/gvUFnid4pZuMN1RiPWNPnUGKtrbwzKVzKlogrMZgFiJ5TVHEYy/wCJWsd4MzAbgEBxlOgO6kH9k1zd4tiMp/q7T4gIDn7USMvQLOvOgqJisOWCnDtmZshMgCXCq5nPO13UneOZAro4vDWTdtiy0kwQhnMFJg+JhEGdqYYviF5HcCyXUHwkZhp3ebkpmWGXTr6TEeLXyNMOymdJznTMBrC6GJPp12oFjY/Cgkth3GUMixrK5czCM8DXMI9NejG/esWXyGy0sgXkRDwChJaB7KjpoADtVy7jrua2q2iA2Qsx+rJ8Q23A++mlAj4TxO1Kpbs3E7zx+IACSoaScxkkZTpJ115xJxkKrZnnI1t0aNyV+kXy2FzenFLuOoO6zEAi2y3DOoyg+P8AgLUCPFtghZCZnK2w1wBQ0nPO7FY1LEAE6yJmpbGCwd1sqszGDpBEAamfBpGaNdfeKff0da/5aa/or69Otd2sHbUyqKpOkhQDHu9KBPwziOFsqVS4xBOYyrkiV5+GQMqzJ5CSedTcU4hbuYW8yMCoBUnUDlO8daYLgLYMi2gO3srtEdOhI99ZLtraBZba5wq5LpSyGBZixXMwQSQuQRykjygL/wD6c2suCt+cH+FQfmDTjH3LiEMGXLmRSpUz4mC6Nm09qduVZvsUwS9cto7lWDuVcvIYOBmAbUZs/oYrS8WaFUxMXLeg3PiG33+6gvUUk4rwx7l0XEvZCFACyYJBbUgdM2nz2FLbWExLMwbFJnQyCCTGhUNlEAc9PwQ1tFUOGoQbgzhgGAj7ByqSPiZ/a+BQV+0Xc5B3zMIDMAu5gCY0PUDl7Uc6qCzhrOdGuMpYLmB1yjUjULAG8zp131vcdcgLFpbhJgBhI9NtJE67CKoXbjMQ5sIS1sM+a0xbNKjKTPRttfZNBWxRwhtrZz3ci5iSs6AwxLErIiVMjXz3qOxgsISVD3DmLAFRAIMmBC+IjXUDbyAhpwy0js6vYtgKND3eWQSw2bWCANPWmJ4bZ/5Vv9xes9OutBRHZy1My+5O67kAH6vQCmHD8EtlAiTlExMczPICrNFBW4iYtt4Q22hEjfc+Q391I8PeDC2LuHVYuEfm2IUG3nzLpzaB6kjcVpa8igS8MsW7o8VlBop0WBJ3GusjKD6MKvnhdnX6NNTJ0Gp61cooOLNoKAqiANAKjxmES6hS4oZTuD+N/Op6X8WvXVC9yuYz4hpt6n8ab9Q84TwW1h57oHUAaktAHITrEkn/AGEecV/O4X/rN/4L1RYXGXyr57UFR4dfa1PL0jnr76gxGLxAtK4slrneTk08KgxEnmVzeL9L3UAcBigWyXVhnZtddCwyj2NITMNOZHSpbuFxP0ZR1kIqvmJ1PMjwRPnA3qH+lsRBjDTAOxO4G0ET7/dvRb4jiZ1sEjMQOWmkEnnJkabUHD4HG6EXkkKw12JJEGBb5Aesk8jVx7GJ7sRcTvMzEkgZYk5R7MxETsd9aucNvO9sNcTIx3XePkKtUCMYbGR+dtz6abLt4dyc/wAF86drXtFAVxetBlKnZgQfQiKTnjpQnvUPtFQU1GjZdZgzMn0Huo/+pbcE93d0EnwgxueR6KTQXuDXi1lC3tAZH/XQlH/iU1dpFhOM2lYIEuA3HJE5SJLEMdGgCVY+c6TNTXO0CBmXJcOUkEgLGhCnXN1O29A3rIdsrzWrq3Flg1v6S2JlxbcBFBBES98Fp0IXUgTTQ9prXR9p2HOY0mQfCdOXOKvYjB2sQiG5bV1gMuYbSOXQwaDPdjsQb1xnZTbCJCWyS5UO3jBeSDDWtApIE6HkNDxRoVD0u2x+84X7mNd4Hh9u0CLaxO+pJMbakkx5eZro4K3n7zu0z/byrm6e1E7UFTiHA7V5s9wGSoXQxoCSI5jVjUI7M2f0twRqBtPQeZMU5ooKnDeHJZUqkwTOpnkBv6Ab15VyigKKKKAooooCiiigKKKKAooooClfHlcpCXVtTKknTfbX4/GeWrSqfEMAt2A+w5aag7gzyNAsx7XMxNvEW7dsKhAMabgEyNiR15VG3DsU8MMQNAcsHTNAgmFAIzA7jmatvwNSAouXQMqpEoZVZgHMhJ9oz1mmWEsBFyjqT72JY/MmgUrgcVmBN0Hry0kzAy6aevTzp2K9ooCiiigKKKKBQrYk94SFEAC2BBkyZJ16REx7uUKXMYBqikgDXwydCTpniZgdDHKntFAjvXcUoGW2HPdW5BKD6STn+sOUeW0c6hN7GKSRZQjWAMokz7Xt6Hr6+WuiooFN69iRbDLaQuc0rMRuV+trI09SNhNVb2Ixvii2uoIER4YNwA6trIFsx+lFaCigU4HE4guBdtAKQZYHYiI+sd9eXTWm1FFAUUUUBRRRQf/Z"/>
          <p:cNvSpPr>
            <a:spLocks noChangeAspect="1" noChangeArrowheads="1"/>
          </p:cNvSpPr>
          <p:nvPr/>
        </p:nvSpPr>
        <p:spPr bwMode="auto">
          <a:xfrm>
            <a:off x="8161338" y="-1790700"/>
            <a:ext cx="4505325" cy="3743325"/>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5126" name="Picture 6" descr="image"/>
          <p:cNvPicPr>
            <a:picLocks noChangeAspect="1" noChangeArrowheads="1"/>
          </p:cNvPicPr>
          <p:nvPr/>
        </p:nvPicPr>
        <p:blipFill>
          <a:blip r:embed="rId2"/>
          <a:srcRect/>
          <a:stretch>
            <a:fillRect/>
          </a:stretch>
        </p:blipFill>
        <p:spPr bwMode="auto">
          <a:xfrm>
            <a:off x="1214414" y="785793"/>
            <a:ext cx="7000924" cy="582197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age.slidesharecdn.com/localanestheticsvk-131125233637-phpapp02/95/slide-4-638.jpg?cb=1385445653"/>
          <p:cNvPicPr>
            <a:picLocks noChangeAspect="1" noChangeArrowheads="1"/>
          </p:cNvPicPr>
          <p:nvPr/>
        </p:nvPicPr>
        <p:blipFill>
          <a:blip r:embed="rId3"/>
          <a:srcRect/>
          <a:stretch>
            <a:fillRect/>
          </a:stretch>
        </p:blipFill>
        <p:spPr bwMode="auto">
          <a:xfrm>
            <a:off x="1071538" y="1142984"/>
            <a:ext cx="7214940" cy="541686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image.slidesharecdn.com/localanestheticsvk-131125233637-phpapp02/95/slide-24-638.jpg?cb=1385445653"/>
          <p:cNvPicPr>
            <a:picLocks noChangeAspect="1" noChangeArrowheads="1"/>
          </p:cNvPicPr>
          <p:nvPr/>
        </p:nvPicPr>
        <p:blipFill>
          <a:blip r:embed="rId3"/>
          <a:srcRect/>
          <a:stretch>
            <a:fillRect/>
          </a:stretch>
        </p:blipFill>
        <p:spPr bwMode="auto">
          <a:xfrm>
            <a:off x="1214414" y="1071546"/>
            <a:ext cx="7429552" cy="557798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age.slidesharecdn.com/localanestheticsvk-131125233637-phpapp02/95/slide-26-638.jpg?cb=1385445653"/>
          <p:cNvPicPr>
            <a:picLocks noChangeAspect="1" noChangeArrowheads="1"/>
          </p:cNvPicPr>
          <p:nvPr/>
        </p:nvPicPr>
        <p:blipFill>
          <a:blip r:embed="rId3"/>
          <a:srcRect/>
          <a:stretch>
            <a:fillRect/>
          </a:stretch>
        </p:blipFill>
        <p:spPr bwMode="auto">
          <a:xfrm>
            <a:off x="1428728" y="1142984"/>
            <a:ext cx="7429552" cy="557798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age.slidesharecdn.com/localanestheticsvk-131125233637-phpapp02/95/slide-28-638.jpg?cb=1385445653"/>
          <p:cNvPicPr>
            <a:picLocks noChangeAspect="1" noChangeArrowheads="1"/>
          </p:cNvPicPr>
          <p:nvPr/>
        </p:nvPicPr>
        <p:blipFill>
          <a:blip r:embed="rId3"/>
          <a:srcRect/>
          <a:stretch>
            <a:fillRect/>
          </a:stretch>
        </p:blipFill>
        <p:spPr bwMode="auto">
          <a:xfrm>
            <a:off x="1428728" y="714356"/>
            <a:ext cx="7215238" cy="541708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age.slidesharecdn.com/localanestheticsvk-131125233637-phpapp02/95/slide-29-638.jpg?cb=1385445653"/>
          <p:cNvPicPr>
            <a:picLocks noChangeAspect="1" noChangeArrowheads="1"/>
          </p:cNvPicPr>
          <p:nvPr/>
        </p:nvPicPr>
        <p:blipFill>
          <a:blip r:embed="rId3"/>
          <a:srcRect/>
          <a:stretch>
            <a:fillRect/>
          </a:stretch>
        </p:blipFill>
        <p:spPr bwMode="auto">
          <a:xfrm>
            <a:off x="1928794" y="1000108"/>
            <a:ext cx="6076950" cy="456247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age.slidesharecdn.com/localanestheticsvk-131125233637-phpapp02/95/slide-30-638.jpg?cb=1385445653"/>
          <p:cNvPicPr>
            <a:picLocks noChangeAspect="1" noChangeArrowheads="1"/>
          </p:cNvPicPr>
          <p:nvPr/>
        </p:nvPicPr>
        <p:blipFill>
          <a:blip r:embed="rId3"/>
          <a:srcRect/>
          <a:stretch>
            <a:fillRect/>
          </a:stretch>
        </p:blipFill>
        <p:spPr bwMode="auto">
          <a:xfrm>
            <a:off x="1285852" y="1071546"/>
            <a:ext cx="6076950" cy="456247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age.slidesharecdn.com/localanestheticsvk-131125233637-phpapp02/95/slide-31-638.jpg?cb=1385445653"/>
          <p:cNvPicPr>
            <a:picLocks noChangeAspect="1" noChangeArrowheads="1"/>
          </p:cNvPicPr>
          <p:nvPr/>
        </p:nvPicPr>
        <p:blipFill>
          <a:blip r:embed="rId3"/>
          <a:srcRect/>
          <a:stretch>
            <a:fillRect/>
          </a:stretch>
        </p:blipFill>
        <p:spPr bwMode="auto">
          <a:xfrm>
            <a:off x="357158" y="1500174"/>
            <a:ext cx="6076950" cy="456247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age.slidesharecdn.com/localanestheticsvk-131125233637-phpapp02/95/slide-32-638.jpg?cb=1385445653"/>
          <p:cNvPicPr>
            <a:picLocks noChangeAspect="1" noChangeArrowheads="1"/>
          </p:cNvPicPr>
          <p:nvPr/>
        </p:nvPicPr>
        <p:blipFill>
          <a:blip r:embed="rId3"/>
          <a:srcRect/>
          <a:stretch>
            <a:fillRect/>
          </a:stretch>
        </p:blipFill>
        <p:spPr bwMode="auto">
          <a:xfrm>
            <a:off x="1928794" y="1000108"/>
            <a:ext cx="6076950" cy="456247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lidesharecdn.com/localanestheticsvk-131125233637-phpapp02/95/slide-33-638.jpg?cb=1385445653"/>
          <p:cNvPicPr>
            <a:picLocks noChangeAspect="1" noChangeArrowheads="1"/>
          </p:cNvPicPr>
          <p:nvPr/>
        </p:nvPicPr>
        <p:blipFill>
          <a:blip r:embed="rId3"/>
          <a:srcRect/>
          <a:stretch>
            <a:fillRect/>
          </a:stretch>
        </p:blipFill>
        <p:spPr bwMode="auto">
          <a:xfrm>
            <a:off x="2071670" y="1000108"/>
            <a:ext cx="6076950" cy="456247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age.slidesharecdn.com/localanestheticsvk-131125233637-phpapp02/95/slide-34-638.jpg?cb=1385445653"/>
          <p:cNvPicPr>
            <a:picLocks noChangeAspect="1" noChangeArrowheads="1"/>
          </p:cNvPicPr>
          <p:nvPr/>
        </p:nvPicPr>
        <p:blipFill>
          <a:blip r:embed="rId3"/>
          <a:srcRect/>
          <a:stretch>
            <a:fillRect/>
          </a:stretch>
        </p:blipFill>
        <p:spPr bwMode="auto">
          <a:xfrm>
            <a:off x="857224" y="928670"/>
            <a:ext cx="6076950" cy="456247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image.slidesharecdn.com/localanestheticsvk-131125233637-phpapp02/95/slide-35-638.jpg?cb=1385445653"/>
          <p:cNvPicPr>
            <a:picLocks noChangeAspect="1" noChangeArrowheads="1"/>
          </p:cNvPicPr>
          <p:nvPr/>
        </p:nvPicPr>
        <p:blipFill>
          <a:blip r:embed="rId3"/>
          <a:srcRect/>
          <a:stretch>
            <a:fillRect/>
          </a:stretch>
        </p:blipFill>
        <p:spPr bwMode="auto">
          <a:xfrm>
            <a:off x="928662" y="1357298"/>
            <a:ext cx="6076950" cy="45624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lidesharecdn.com/localanestheticsvk-131125233637-phpapp02/95/slide-5-638.jpg?cb=1385445653"/>
          <p:cNvPicPr>
            <a:picLocks noChangeAspect="1" noChangeArrowheads="1"/>
          </p:cNvPicPr>
          <p:nvPr/>
        </p:nvPicPr>
        <p:blipFill>
          <a:blip r:embed="rId3"/>
          <a:srcRect/>
          <a:stretch>
            <a:fillRect/>
          </a:stretch>
        </p:blipFill>
        <p:spPr bwMode="auto">
          <a:xfrm>
            <a:off x="857225" y="785793"/>
            <a:ext cx="7517542" cy="5644049"/>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age.slidesharecdn.com/localanestheticsvk-131125233637-phpapp02/95/slide-36-638.jpg?cb=1385445653"/>
          <p:cNvPicPr>
            <a:picLocks noChangeAspect="1" noChangeArrowheads="1"/>
          </p:cNvPicPr>
          <p:nvPr/>
        </p:nvPicPr>
        <p:blipFill>
          <a:blip r:embed="rId3"/>
          <a:srcRect/>
          <a:stretch>
            <a:fillRect/>
          </a:stretch>
        </p:blipFill>
        <p:spPr bwMode="auto">
          <a:xfrm>
            <a:off x="1071538" y="1357298"/>
            <a:ext cx="6076950" cy="456247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image.slidesharecdn.com/localanestheticsvk-131125233637-phpapp02/95/slide-37-638.jpg?cb=1385445653"/>
          <p:cNvPicPr>
            <a:picLocks noChangeAspect="1" noChangeArrowheads="1"/>
          </p:cNvPicPr>
          <p:nvPr/>
        </p:nvPicPr>
        <p:blipFill>
          <a:blip r:embed="rId3"/>
          <a:srcRect/>
          <a:stretch>
            <a:fillRect/>
          </a:stretch>
        </p:blipFill>
        <p:spPr bwMode="auto">
          <a:xfrm>
            <a:off x="1285852" y="928670"/>
            <a:ext cx="6076950" cy="456247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lidesharecdn.com/localanestheticsvk-131125233637-phpapp02/95/slide-13-638.jpg?cb=1385445653"/>
          <p:cNvPicPr>
            <a:picLocks noChangeAspect="1" noChangeArrowheads="1"/>
          </p:cNvPicPr>
          <p:nvPr/>
        </p:nvPicPr>
        <p:blipFill>
          <a:blip r:embed="rId3"/>
          <a:srcRect/>
          <a:stretch>
            <a:fillRect/>
          </a:stretch>
        </p:blipFill>
        <p:spPr bwMode="auto">
          <a:xfrm>
            <a:off x="1055582" y="857232"/>
            <a:ext cx="7516946" cy="564360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lidesharecdn.com/localanestheticsvk-131125233637-phpapp02/95/slide-14-638.jpg?cb=1385445653"/>
          <p:cNvPicPr>
            <a:picLocks noChangeAspect="1" noChangeArrowheads="1"/>
          </p:cNvPicPr>
          <p:nvPr/>
        </p:nvPicPr>
        <p:blipFill>
          <a:blip r:embed="rId3"/>
          <a:srcRect/>
          <a:stretch>
            <a:fillRect/>
          </a:stretch>
        </p:blipFill>
        <p:spPr bwMode="auto">
          <a:xfrm>
            <a:off x="785786" y="785794"/>
            <a:ext cx="7929618" cy="595342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image.slidesharecdn.com/localanestheticsvk-131125233637-phpapp02/95/slide-15-638.jpg?cb=1385445653"/>
          <p:cNvPicPr>
            <a:picLocks noChangeAspect="1" noChangeArrowheads="1"/>
          </p:cNvPicPr>
          <p:nvPr/>
        </p:nvPicPr>
        <p:blipFill>
          <a:blip r:embed="rId3"/>
          <a:srcRect/>
          <a:stretch>
            <a:fillRect/>
          </a:stretch>
        </p:blipFill>
        <p:spPr bwMode="auto">
          <a:xfrm>
            <a:off x="1071538" y="785794"/>
            <a:ext cx="7897551" cy="5929354"/>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mage.slidesharecdn.com/localanestheticsvk-131125233637-phpapp02/95/slide-16-638.jpg?cb=1385445653"/>
          <p:cNvPicPr>
            <a:picLocks noChangeAspect="1" noChangeArrowheads="1"/>
          </p:cNvPicPr>
          <p:nvPr/>
        </p:nvPicPr>
        <p:blipFill>
          <a:blip r:embed="rId3"/>
          <a:srcRect/>
          <a:stretch>
            <a:fillRect/>
          </a:stretch>
        </p:blipFill>
        <p:spPr bwMode="auto">
          <a:xfrm>
            <a:off x="1357289" y="857232"/>
            <a:ext cx="7707249" cy="5786478"/>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mage.slidesharecdn.com/localanestheticsvk-131125233637-phpapp02/95/slide-17-638.jpg?cb=1385445653"/>
          <p:cNvPicPr>
            <a:picLocks noChangeAspect="1" noChangeArrowheads="1"/>
          </p:cNvPicPr>
          <p:nvPr/>
        </p:nvPicPr>
        <p:blipFill>
          <a:blip r:embed="rId3"/>
          <a:srcRect/>
          <a:stretch>
            <a:fillRect/>
          </a:stretch>
        </p:blipFill>
        <p:spPr bwMode="auto">
          <a:xfrm>
            <a:off x="1214414" y="714356"/>
            <a:ext cx="7286676" cy="5470719"/>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image.slidesharecdn.com/localanestheticsvk-131125233637-phpapp02/95/slide-18-638.jpg?cb=1385445653"/>
          <p:cNvPicPr>
            <a:picLocks noChangeAspect="1" noChangeArrowheads="1"/>
          </p:cNvPicPr>
          <p:nvPr/>
        </p:nvPicPr>
        <p:blipFill>
          <a:blip r:embed="rId3"/>
          <a:srcRect/>
          <a:stretch>
            <a:fillRect/>
          </a:stretch>
        </p:blipFill>
        <p:spPr bwMode="auto">
          <a:xfrm>
            <a:off x="1428728" y="1214422"/>
            <a:ext cx="7215238" cy="5417084"/>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lidesharecdn.com/localanestheticsvk-131125233637-phpapp02/95/slide-6-638.jpg?cb=1385445653"/>
          <p:cNvPicPr>
            <a:picLocks noChangeAspect="1" noChangeArrowheads="1"/>
          </p:cNvPicPr>
          <p:nvPr/>
        </p:nvPicPr>
        <p:blipFill>
          <a:blip r:embed="rId3"/>
          <a:srcRect/>
          <a:stretch>
            <a:fillRect/>
          </a:stretch>
        </p:blipFill>
        <p:spPr bwMode="auto">
          <a:xfrm>
            <a:off x="1071538" y="857232"/>
            <a:ext cx="6076950" cy="456247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lidesharecdn.com/localanestheticsvk-131125233637-phpapp02/95/slide-7-638.jpg?cb=1385445653"/>
          <p:cNvPicPr>
            <a:picLocks noChangeAspect="1" noChangeArrowheads="1"/>
          </p:cNvPicPr>
          <p:nvPr/>
        </p:nvPicPr>
        <p:blipFill>
          <a:blip r:embed="rId3"/>
          <a:srcRect/>
          <a:stretch>
            <a:fillRect/>
          </a:stretch>
        </p:blipFill>
        <p:spPr bwMode="auto">
          <a:xfrm>
            <a:off x="642910" y="620688"/>
            <a:ext cx="7817522" cy="59420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slidesharecdn.com/localanestheticsvk-131125233637-phpapp02/95/slide-9-638.jpg?cb=1385445653"/>
          <p:cNvPicPr>
            <a:picLocks noChangeAspect="1" noChangeArrowheads="1"/>
          </p:cNvPicPr>
          <p:nvPr/>
        </p:nvPicPr>
        <p:blipFill>
          <a:blip r:embed="rId3"/>
          <a:srcRect/>
          <a:stretch>
            <a:fillRect/>
          </a:stretch>
        </p:blipFill>
        <p:spPr bwMode="auto">
          <a:xfrm>
            <a:off x="714348" y="332656"/>
            <a:ext cx="8087822" cy="60722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TotalTime>
  <Words>2100</Words>
  <Application>Microsoft Office PowerPoint</Application>
  <PresentationFormat>عرض على الشاشة (3:4)‏</PresentationFormat>
  <Paragraphs>205</Paragraphs>
  <Slides>70</Slides>
  <Notes>36</Notes>
  <HiddenSlides>0</HiddenSlides>
  <MMClips>1</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نسق Office</vt:lpstr>
      <vt:lpstr>Local and Regional Anesthesia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new</dc:creator>
  <cp:lastModifiedBy>Mohammed AlSheikh</cp:lastModifiedBy>
  <cp:revision>31</cp:revision>
  <dcterms:created xsi:type="dcterms:W3CDTF">2014-02-03T05:37:53Z</dcterms:created>
  <dcterms:modified xsi:type="dcterms:W3CDTF">2024-02-05T09:08:13Z</dcterms:modified>
</cp:coreProperties>
</file>